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1"/>
  </p:notesMasterIdLst>
  <p:handoutMasterIdLst>
    <p:handoutMasterId r:id="rId42"/>
  </p:handoutMasterIdLst>
  <p:sldIdLst>
    <p:sldId id="351" r:id="rId5"/>
    <p:sldId id="531" r:id="rId6"/>
    <p:sldId id="532" r:id="rId7"/>
    <p:sldId id="533" r:id="rId8"/>
    <p:sldId id="479" r:id="rId9"/>
    <p:sldId id="485" r:id="rId10"/>
    <p:sldId id="486" r:id="rId11"/>
    <p:sldId id="487" r:id="rId12"/>
    <p:sldId id="488" r:id="rId13"/>
    <p:sldId id="534" r:id="rId14"/>
    <p:sldId id="482" r:id="rId15"/>
    <p:sldId id="535" r:id="rId16"/>
    <p:sldId id="536" r:id="rId17"/>
    <p:sldId id="483" r:id="rId18"/>
    <p:sldId id="484" r:id="rId19"/>
    <p:sldId id="480" r:id="rId20"/>
    <p:sldId id="557" r:id="rId21"/>
    <p:sldId id="558" r:id="rId22"/>
    <p:sldId id="559" r:id="rId23"/>
    <p:sldId id="481" r:id="rId24"/>
    <p:sldId id="537" r:id="rId25"/>
    <p:sldId id="560" r:id="rId26"/>
    <p:sldId id="561" r:id="rId27"/>
    <p:sldId id="562" r:id="rId28"/>
    <p:sldId id="490" r:id="rId29"/>
    <p:sldId id="491" r:id="rId30"/>
    <p:sldId id="564" r:id="rId31"/>
    <p:sldId id="563" r:id="rId32"/>
    <p:sldId id="571" r:id="rId33"/>
    <p:sldId id="565" r:id="rId34"/>
    <p:sldId id="566" r:id="rId35"/>
    <p:sldId id="567" r:id="rId36"/>
    <p:sldId id="568" r:id="rId37"/>
    <p:sldId id="547" r:id="rId38"/>
    <p:sldId id="570" r:id="rId39"/>
    <p:sldId id="56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8" autoAdjust="0"/>
    <p:restoredTop sz="83212" autoAdjust="0"/>
  </p:normalViewPr>
  <p:slideViewPr>
    <p:cSldViewPr snapToGrid="0">
      <p:cViewPr varScale="1">
        <p:scale>
          <a:sx n="64" d="100"/>
          <a:sy n="64" d="100"/>
        </p:scale>
        <p:origin x="552" y="72"/>
      </p:cViewPr>
      <p:guideLst/>
    </p:cSldViewPr>
  </p:slideViewPr>
  <p:notesTextViewPr>
    <p:cViewPr>
      <p:scale>
        <a:sx n="3" d="2"/>
        <a:sy n="3" d="2"/>
      </p:scale>
      <p:origin x="0" y="0"/>
    </p:cViewPr>
  </p:notesTextViewPr>
  <p:sorterViewPr>
    <p:cViewPr>
      <p:scale>
        <a:sx n="100" d="100"/>
        <a:sy n="100" d="100"/>
      </p:scale>
      <p:origin x="0" y="-8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697" cy="458447"/>
          </a:xfrm>
          <a:prstGeom prst="rect">
            <a:avLst/>
          </a:prstGeom>
        </p:spPr>
        <p:txBody>
          <a:bodyPr vert="horz" lIns="89587" tIns="44793" rIns="89587" bIns="44793" rtlCol="0"/>
          <a:lstStyle>
            <a:lvl1pPr algn="l">
              <a:defRPr sz="1200"/>
            </a:lvl1pPr>
          </a:lstStyle>
          <a:p>
            <a:endParaRPr lang="en-US"/>
          </a:p>
        </p:txBody>
      </p:sp>
      <p:sp>
        <p:nvSpPr>
          <p:cNvPr id="3" name="Date Placeholder 2"/>
          <p:cNvSpPr>
            <a:spLocks noGrp="1"/>
          </p:cNvSpPr>
          <p:nvPr>
            <p:ph type="dt" sz="quarter" idx="1"/>
          </p:nvPr>
        </p:nvSpPr>
        <p:spPr>
          <a:xfrm>
            <a:off x="3884754" y="1"/>
            <a:ext cx="2971697" cy="458447"/>
          </a:xfrm>
          <a:prstGeom prst="rect">
            <a:avLst/>
          </a:prstGeom>
        </p:spPr>
        <p:txBody>
          <a:bodyPr vert="horz" lIns="89587" tIns="44793" rIns="89587" bIns="44793" rtlCol="0"/>
          <a:lstStyle>
            <a:lvl1pPr algn="r">
              <a:defRPr sz="1200"/>
            </a:lvl1pPr>
          </a:lstStyle>
          <a:p>
            <a:fld id="{858890FD-8C09-4377-B500-643A4CF12F20}" type="datetimeFigureOut">
              <a:rPr lang="en-US" smtClean="0"/>
              <a:t>9/26/2019</a:t>
            </a:fld>
            <a:endParaRPr lang="en-US"/>
          </a:p>
        </p:txBody>
      </p:sp>
      <p:sp>
        <p:nvSpPr>
          <p:cNvPr id="4" name="Footer Placeholder 3"/>
          <p:cNvSpPr>
            <a:spLocks noGrp="1"/>
          </p:cNvSpPr>
          <p:nvPr>
            <p:ph type="ftr" sz="quarter" idx="2"/>
          </p:nvPr>
        </p:nvSpPr>
        <p:spPr>
          <a:xfrm>
            <a:off x="1" y="8685553"/>
            <a:ext cx="2971697" cy="458447"/>
          </a:xfrm>
          <a:prstGeom prst="rect">
            <a:avLst/>
          </a:prstGeom>
        </p:spPr>
        <p:txBody>
          <a:bodyPr vert="horz" lIns="89587" tIns="44793" rIns="89587" bIns="44793" rtlCol="0" anchor="b"/>
          <a:lstStyle>
            <a:lvl1pPr algn="l">
              <a:defRPr sz="1200"/>
            </a:lvl1pPr>
          </a:lstStyle>
          <a:p>
            <a:endParaRPr lang="en-US"/>
          </a:p>
        </p:txBody>
      </p:sp>
      <p:sp>
        <p:nvSpPr>
          <p:cNvPr id="5" name="Slide Number Placeholder 4"/>
          <p:cNvSpPr>
            <a:spLocks noGrp="1"/>
          </p:cNvSpPr>
          <p:nvPr>
            <p:ph type="sldNum" sz="quarter" idx="3"/>
          </p:nvPr>
        </p:nvSpPr>
        <p:spPr>
          <a:xfrm>
            <a:off x="3884754" y="8685553"/>
            <a:ext cx="2971697" cy="458447"/>
          </a:xfrm>
          <a:prstGeom prst="rect">
            <a:avLst/>
          </a:prstGeom>
        </p:spPr>
        <p:txBody>
          <a:bodyPr vert="horz" lIns="89587" tIns="44793" rIns="89587" bIns="44793" rtlCol="0" anchor="b"/>
          <a:lstStyle>
            <a:lvl1pPr algn="r">
              <a:defRPr sz="1200"/>
            </a:lvl1pPr>
          </a:lstStyle>
          <a:p>
            <a:fld id="{47E9103E-ABBD-4526-ADAA-9838F12D8A42}" type="slidenum">
              <a:rPr lang="en-US" smtClean="0"/>
              <a:t>‹#›</a:t>
            </a:fld>
            <a:endParaRPr lang="en-US"/>
          </a:p>
        </p:txBody>
      </p:sp>
    </p:spTree>
    <p:extLst>
      <p:ext uri="{BB962C8B-B14F-4D97-AF65-F5344CB8AC3E}">
        <p14:creationId xmlns:p14="http://schemas.microsoft.com/office/powerpoint/2010/main" val="2402452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697" cy="458447"/>
          </a:xfrm>
          <a:prstGeom prst="rect">
            <a:avLst/>
          </a:prstGeom>
        </p:spPr>
        <p:txBody>
          <a:bodyPr vert="horz" lIns="89587" tIns="44793" rIns="89587" bIns="44793" rtlCol="0"/>
          <a:lstStyle>
            <a:lvl1pPr algn="l">
              <a:defRPr sz="1200"/>
            </a:lvl1pPr>
          </a:lstStyle>
          <a:p>
            <a:endParaRPr lang="en-US"/>
          </a:p>
        </p:txBody>
      </p:sp>
      <p:sp>
        <p:nvSpPr>
          <p:cNvPr id="3" name="Date Placeholder 2"/>
          <p:cNvSpPr>
            <a:spLocks noGrp="1"/>
          </p:cNvSpPr>
          <p:nvPr>
            <p:ph type="dt" idx="1"/>
          </p:nvPr>
        </p:nvSpPr>
        <p:spPr>
          <a:xfrm>
            <a:off x="3884754" y="1"/>
            <a:ext cx="2971697" cy="458447"/>
          </a:xfrm>
          <a:prstGeom prst="rect">
            <a:avLst/>
          </a:prstGeom>
        </p:spPr>
        <p:txBody>
          <a:bodyPr vert="horz" lIns="89587" tIns="44793" rIns="89587" bIns="44793" rtlCol="0"/>
          <a:lstStyle>
            <a:lvl1pPr algn="r">
              <a:defRPr sz="1200"/>
            </a:lvl1pPr>
          </a:lstStyle>
          <a:p>
            <a:fld id="{F0F3AF12-F418-4E0B-8CEB-A726E7BFE794}"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89587" tIns="44793" rIns="89587" bIns="44793" rtlCol="0" anchor="ctr"/>
          <a:lstStyle/>
          <a:p>
            <a:endParaRPr lang="en-US"/>
          </a:p>
        </p:txBody>
      </p:sp>
      <p:sp>
        <p:nvSpPr>
          <p:cNvPr id="5" name="Notes Placeholder 4"/>
          <p:cNvSpPr>
            <a:spLocks noGrp="1"/>
          </p:cNvSpPr>
          <p:nvPr>
            <p:ph type="body" sz="quarter" idx="3"/>
          </p:nvPr>
        </p:nvSpPr>
        <p:spPr>
          <a:xfrm>
            <a:off x="685180" y="4400472"/>
            <a:ext cx="5487640" cy="3600528"/>
          </a:xfrm>
          <a:prstGeom prst="rect">
            <a:avLst/>
          </a:prstGeom>
        </p:spPr>
        <p:txBody>
          <a:bodyPr vert="horz" lIns="89587" tIns="44793" rIns="89587" bIns="4479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553"/>
            <a:ext cx="2971697" cy="458447"/>
          </a:xfrm>
          <a:prstGeom prst="rect">
            <a:avLst/>
          </a:prstGeom>
        </p:spPr>
        <p:txBody>
          <a:bodyPr vert="horz" lIns="89587" tIns="44793" rIns="89587" bIns="44793" rtlCol="0" anchor="b"/>
          <a:lstStyle>
            <a:lvl1pPr algn="l">
              <a:defRPr sz="1200"/>
            </a:lvl1pPr>
          </a:lstStyle>
          <a:p>
            <a:endParaRPr lang="en-US"/>
          </a:p>
        </p:txBody>
      </p:sp>
      <p:sp>
        <p:nvSpPr>
          <p:cNvPr id="7" name="Slide Number Placeholder 6"/>
          <p:cNvSpPr>
            <a:spLocks noGrp="1"/>
          </p:cNvSpPr>
          <p:nvPr>
            <p:ph type="sldNum" sz="quarter" idx="5"/>
          </p:nvPr>
        </p:nvSpPr>
        <p:spPr>
          <a:xfrm>
            <a:off x="3884754" y="8685553"/>
            <a:ext cx="2971697" cy="458447"/>
          </a:xfrm>
          <a:prstGeom prst="rect">
            <a:avLst/>
          </a:prstGeom>
        </p:spPr>
        <p:txBody>
          <a:bodyPr vert="horz" lIns="89587" tIns="44793" rIns="89587" bIns="44793" rtlCol="0" anchor="b"/>
          <a:lstStyle>
            <a:lvl1pPr algn="r">
              <a:defRPr sz="1200"/>
            </a:lvl1pPr>
          </a:lstStyle>
          <a:p>
            <a:fld id="{264E73C8-F922-4217-AAD3-8D82AB0C375A}" type="slidenum">
              <a:rPr lang="en-US" smtClean="0"/>
              <a:t>‹#›</a:t>
            </a:fld>
            <a:endParaRPr lang="en-US"/>
          </a:p>
        </p:txBody>
      </p:sp>
    </p:spTree>
    <p:extLst>
      <p:ext uri="{BB962C8B-B14F-4D97-AF65-F5344CB8AC3E}">
        <p14:creationId xmlns:p14="http://schemas.microsoft.com/office/powerpoint/2010/main" val="185787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4E73C8-F922-4217-AAD3-8D82AB0C375A}" type="slidenum">
              <a:rPr lang="en-US" smtClean="0"/>
              <a:t>16</a:t>
            </a:fld>
            <a:endParaRPr lang="en-US"/>
          </a:p>
        </p:txBody>
      </p:sp>
    </p:spTree>
    <p:extLst>
      <p:ext uri="{BB962C8B-B14F-4D97-AF65-F5344CB8AC3E}">
        <p14:creationId xmlns:p14="http://schemas.microsoft.com/office/powerpoint/2010/main" val="426343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4E73C8-F922-4217-AAD3-8D82AB0C375A}" type="slidenum">
              <a:rPr lang="en-US" smtClean="0"/>
              <a:t>17</a:t>
            </a:fld>
            <a:endParaRPr lang="en-US"/>
          </a:p>
        </p:txBody>
      </p:sp>
    </p:spTree>
    <p:extLst>
      <p:ext uri="{BB962C8B-B14F-4D97-AF65-F5344CB8AC3E}">
        <p14:creationId xmlns:p14="http://schemas.microsoft.com/office/powerpoint/2010/main" val="298361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64E73C8-F922-4217-AAD3-8D82AB0C375A}" type="slidenum">
              <a:rPr lang="en-US" smtClean="0"/>
              <a:t>19</a:t>
            </a:fld>
            <a:endParaRPr lang="en-US" dirty="0"/>
          </a:p>
        </p:txBody>
      </p:sp>
    </p:spTree>
    <p:extLst>
      <p:ext uri="{BB962C8B-B14F-4D97-AF65-F5344CB8AC3E}">
        <p14:creationId xmlns:p14="http://schemas.microsoft.com/office/powerpoint/2010/main" val="7197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BE6F2-28C6-4387-A51B-98890D884BA5}" type="slidenum">
              <a:rPr lang="en-US" smtClean="0"/>
              <a:t>34</a:t>
            </a:fld>
            <a:endParaRPr lang="en-US"/>
          </a:p>
        </p:txBody>
      </p:sp>
    </p:spTree>
    <p:extLst>
      <p:ext uri="{BB962C8B-B14F-4D97-AF65-F5344CB8AC3E}">
        <p14:creationId xmlns:p14="http://schemas.microsoft.com/office/powerpoint/2010/main" val="2804847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65912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0701" y="0"/>
            <a:ext cx="6591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1" y="-832760"/>
            <a:ext cx="7982231" cy="8163854"/>
          </a:xfrm>
          <a:prstGeom prst="rect">
            <a:avLst/>
          </a:prstGeom>
        </p:spPr>
      </p:pic>
      <p:sp>
        <p:nvSpPr>
          <p:cNvPr id="13" name="Rectangle 12"/>
          <p:cNvSpPr/>
          <p:nvPr/>
        </p:nvSpPr>
        <p:spPr>
          <a:xfrm>
            <a:off x="5600701" y="0"/>
            <a:ext cx="6591299" cy="6857999"/>
          </a:xfrm>
          <a:prstGeom prst="rect">
            <a:avLst/>
          </a:prstGeom>
          <a:solidFill>
            <a:srgbClr val="15204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
            <a:ext cx="5600702" cy="6857999"/>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355" y="2103205"/>
            <a:ext cx="2409999" cy="1405833"/>
          </a:xfrm>
          <a:prstGeom prst="rect">
            <a:avLst/>
          </a:prstGeom>
        </p:spPr>
      </p:pic>
      <p:sp>
        <p:nvSpPr>
          <p:cNvPr id="2" name="Title 1"/>
          <p:cNvSpPr>
            <a:spLocks noGrp="1"/>
          </p:cNvSpPr>
          <p:nvPr>
            <p:ph type="ctrTitle"/>
          </p:nvPr>
        </p:nvSpPr>
        <p:spPr>
          <a:xfrm>
            <a:off x="88777" y="1367112"/>
            <a:ext cx="5423147" cy="4135437"/>
          </a:xfrm>
        </p:spPr>
        <p:txBody>
          <a:bodyPr anchor="ctr"/>
          <a:lstStyle>
            <a:lvl1pPr algn="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881354" y="3602038"/>
            <a:ext cx="3617753" cy="1655762"/>
          </a:xfr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Presenter/division</a:t>
            </a:r>
          </a:p>
        </p:txBody>
      </p:sp>
    </p:spTree>
    <p:extLst>
      <p:ext uri="{BB962C8B-B14F-4D97-AF65-F5344CB8AC3E}">
        <p14:creationId xmlns:p14="http://schemas.microsoft.com/office/powerpoint/2010/main" val="42694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DD6F34-729A-4C0C-902B-7522FAEE3015}" type="datetimeFigureOut">
              <a:rPr lang="en-US" smtClean="0"/>
              <a:t>9/26/2019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14B25-C49D-4C85-9703-F5610235B5D0}" type="slidenum">
              <a:rPr lang="en-US" smtClean="0"/>
              <a:t>‹#›</a:t>
            </a:fld>
            <a:endParaRPr lang="en-US"/>
          </a:p>
        </p:txBody>
      </p:sp>
    </p:spTree>
    <p:extLst>
      <p:ext uri="{BB962C8B-B14F-4D97-AF65-F5344CB8AC3E}">
        <p14:creationId xmlns:p14="http://schemas.microsoft.com/office/powerpoint/2010/main" val="132713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DD6F34-729A-4C0C-902B-7522FAEE3015}" type="datetimeFigureOut">
              <a:rPr lang="en-US" smtClean="0"/>
              <a:t>9/26/2019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14B25-C49D-4C85-9703-F5610235B5D0}" type="slidenum">
              <a:rPr lang="en-US" smtClean="0"/>
              <a:t>‹#›</a:t>
            </a:fld>
            <a:endParaRPr lang="en-US"/>
          </a:p>
        </p:txBody>
      </p:sp>
    </p:spTree>
    <p:extLst>
      <p:ext uri="{BB962C8B-B14F-4D97-AF65-F5344CB8AC3E}">
        <p14:creationId xmlns:p14="http://schemas.microsoft.com/office/powerpoint/2010/main" val="55347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1366CD-47A4-4CBC-8F87-6EF856EFD955}"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717390-D177-4087-8CFA-2EA80E5A765D}" type="slidenum">
              <a:rPr lang="en-US" smtClean="0"/>
              <a:t>‹#›</a:t>
            </a:fld>
            <a:endParaRPr lang="en-US" dirty="0"/>
          </a:p>
        </p:txBody>
      </p:sp>
    </p:spTree>
    <p:extLst>
      <p:ext uri="{BB962C8B-B14F-4D97-AF65-F5344CB8AC3E}">
        <p14:creationId xmlns:p14="http://schemas.microsoft.com/office/powerpoint/2010/main" val="213469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09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9720" y="1709738"/>
            <a:ext cx="936773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79720" y="4589463"/>
            <a:ext cx="936773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2281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07887" y="1825625"/>
            <a:ext cx="44373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3"/>
          </p:nvPr>
        </p:nvSpPr>
        <p:spPr>
          <a:xfrm>
            <a:off x="6916499" y="1825625"/>
            <a:ext cx="44373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21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8598" y="365125"/>
            <a:ext cx="936679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8598" y="1681163"/>
            <a:ext cx="43589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8598" y="2505075"/>
            <a:ext cx="435893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0"/>
          </p:nvPr>
        </p:nvSpPr>
        <p:spPr>
          <a:xfrm>
            <a:off x="6996452" y="1681163"/>
            <a:ext cx="43589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1"/>
          </p:nvPr>
        </p:nvSpPr>
        <p:spPr>
          <a:xfrm>
            <a:off x="6996452" y="2505075"/>
            <a:ext cx="435893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05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147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7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DDD6F34-729A-4C0C-902B-7522FAEE3015}" type="datetimeFigureOut">
              <a:rPr lang="en-US" smtClean="0"/>
              <a:t>9/26/2019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314B25-C49D-4C85-9703-F5610235B5D0}" type="slidenum">
              <a:rPr lang="en-US" smtClean="0"/>
              <a:t>‹#›</a:t>
            </a:fld>
            <a:endParaRPr lang="en-US"/>
          </a:p>
        </p:txBody>
      </p:sp>
    </p:spTree>
    <p:extLst>
      <p:ext uri="{BB962C8B-B14F-4D97-AF65-F5344CB8AC3E}">
        <p14:creationId xmlns:p14="http://schemas.microsoft.com/office/powerpoint/2010/main" val="192706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DDD6F34-729A-4C0C-902B-7522FAEE3015}" type="datetimeFigureOut">
              <a:rPr lang="en-US" smtClean="0"/>
              <a:t>9/26/2019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314B25-C49D-4C85-9703-F5610235B5D0}" type="slidenum">
              <a:rPr lang="en-US" smtClean="0"/>
              <a:t>‹#›</a:t>
            </a:fld>
            <a:endParaRPr lang="en-US"/>
          </a:p>
        </p:txBody>
      </p:sp>
    </p:spTree>
    <p:extLst>
      <p:ext uri="{BB962C8B-B14F-4D97-AF65-F5344CB8AC3E}">
        <p14:creationId xmlns:p14="http://schemas.microsoft.com/office/powerpoint/2010/main" val="265975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7888" y="1825625"/>
            <a:ext cx="934591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8143" y="0"/>
            <a:ext cx="15087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640" y="-84608"/>
            <a:ext cx="2175528" cy="2225028"/>
          </a:xfrm>
          <a:prstGeom prst="rect">
            <a:avLst/>
          </a:prstGeom>
        </p:spPr>
      </p:pic>
      <p:sp>
        <p:nvSpPr>
          <p:cNvPr id="11" name="Rectangle 10"/>
          <p:cNvSpPr/>
          <p:nvPr/>
        </p:nvSpPr>
        <p:spPr>
          <a:xfrm>
            <a:off x="-18144" y="0"/>
            <a:ext cx="1526903"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007888" y="365125"/>
            <a:ext cx="9345912"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194351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scstatehouse.gov/code/t16c017.php#16-17-50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scstatehouse.gov/code/t16c017.php#16-17-50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mailto:Josh.Cruea@dor.sc.gov"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Miscellaneous Audit</a:t>
            </a:r>
          </a:p>
        </p:txBody>
      </p:sp>
      <p:sp>
        <p:nvSpPr>
          <p:cNvPr id="5" name="Subtitle 4"/>
          <p:cNvSpPr>
            <a:spLocks noGrp="1"/>
          </p:cNvSpPr>
          <p:nvPr>
            <p:ph type="subTitle" idx="1"/>
          </p:nvPr>
        </p:nvSpPr>
        <p:spPr/>
        <p:txBody>
          <a:bodyPr/>
          <a:lstStyle/>
          <a:p>
            <a:r>
              <a:rPr lang="en-US" dirty="0"/>
              <a:t>Michael </a:t>
            </a:r>
            <a:r>
              <a:rPr lang="en-US" dirty="0" err="1"/>
              <a:t>lewis</a:t>
            </a:r>
            <a:r>
              <a:rPr lang="en-US" dirty="0"/>
              <a:t>, Miscellaneous audit manager</a:t>
            </a:r>
          </a:p>
        </p:txBody>
      </p:sp>
    </p:spTree>
    <p:extLst>
      <p:ext uri="{BB962C8B-B14F-4D97-AF65-F5344CB8AC3E}">
        <p14:creationId xmlns:p14="http://schemas.microsoft.com/office/powerpoint/2010/main" val="4026960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483" y="2604052"/>
            <a:ext cx="3476416" cy="3163539"/>
          </a:xfrm>
          <a:prstGeom prst="rect">
            <a:avLst/>
          </a:prstGeom>
        </p:spPr>
      </p:pic>
      <p:sp>
        <p:nvSpPr>
          <p:cNvPr id="2" name="Title 1"/>
          <p:cNvSpPr>
            <a:spLocks noGrp="1"/>
          </p:cNvSpPr>
          <p:nvPr>
            <p:ph type="title"/>
          </p:nvPr>
        </p:nvSpPr>
        <p:spPr/>
        <p:txBody>
          <a:bodyPr/>
          <a:lstStyle/>
          <a:p>
            <a:r>
              <a:rPr lang="en-US" dirty="0" smtClean="0">
                <a:latin typeface="+mn-lt"/>
              </a:rPr>
              <a:t>TOBACCO DIRECTORY</a:t>
            </a:r>
            <a:r>
              <a:rPr lang="en-US" dirty="0"/>
              <a:t>	</a:t>
            </a:r>
          </a:p>
        </p:txBody>
      </p:sp>
      <p:sp>
        <p:nvSpPr>
          <p:cNvPr id="3" name="Content Placeholder 2"/>
          <p:cNvSpPr>
            <a:spLocks noGrp="1"/>
          </p:cNvSpPr>
          <p:nvPr>
            <p:ph idx="1"/>
          </p:nvPr>
        </p:nvSpPr>
        <p:spPr>
          <a:xfrm>
            <a:off x="2007887" y="1690688"/>
            <a:ext cx="6877695" cy="4486275"/>
          </a:xfrm>
        </p:spPr>
        <p:txBody>
          <a:bodyPr>
            <a:normAutofit/>
          </a:bodyPr>
          <a:lstStyle/>
          <a:p>
            <a:r>
              <a:rPr lang="en-US" dirty="0" smtClean="0">
                <a:solidFill>
                  <a:schemeClr val="accent2"/>
                </a:solidFill>
              </a:rPr>
              <a:t>List of tobacco products that in compliance with the SC Escrow Fund Act</a:t>
            </a:r>
          </a:p>
          <a:p>
            <a:r>
              <a:rPr lang="en-US" dirty="0" smtClean="0">
                <a:solidFill>
                  <a:schemeClr val="accent2"/>
                </a:solidFill>
              </a:rPr>
              <a:t>Issued </a:t>
            </a:r>
            <a:r>
              <a:rPr lang="en-US" dirty="0">
                <a:solidFill>
                  <a:schemeClr val="accent2"/>
                </a:solidFill>
              </a:rPr>
              <a:t>by the Attorney General’s </a:t>
            </a:r>
            <a:r>
              <a:rPr lang="en-US" dirty="0" smtClean="0">
                <a:solidFill>
                  <a:schemeClr val="accent2"/>
                </a:solidFill>
              </a:rPr>
              <a:t>Office</a:t>
            </a:r>
          </a:p>
          <a:p>
            <a:r>
              <a:rPr lang="en-US" dirty="0" smtClean="0">
                <a:solidFill>
                  <a:schemeClr val="accent2"/>
                </a:solidFill>
              </a:rPr>
              <a:t>Updated on the 1</a:t>
            </a:r>
            <a:r>
              <a:rPr lang="en-US" baseline="30000" dirty="0" smtClean="0">
                <a:solidFill>
                  <a:schemeClr val="accent2"/>
                </a:solidFill>
              </a:rPr>
              <a:t>st</a:t>
            </a:r>
            <a:r>
              <a:rPr lang="en-US" dirty="0" smtClean="0">
                <a:solidFill>
                  <a:schemeClr val="accent2"/>
                </a:solidFill>
              </a:rPr>
              <a:t> and 15</a:t>
            </a:r>
            <a:r>
              <a:rPr lang="en-US" baseline="30000" dirty="0" smtClean="0">
                <a:solidFill>
                  <a:schemeClr val="accent2"/>
                </a:solidFill>
              </a:rPr>
              <a:t>th</a:t>
            </a:r>
            <a:r>
              <a:rPr lang="en-US" dirty="0" smtClean="0">
                <a:solidFill>
                  <a:schemeClr val="accent2"/>
                </a:solidFill>
              </a:rPr>
              <a:t> of each month</a:t>
            </a:r>
            <a:endParaRPr lang="en-US" dirty="0">
              <a:solidFill>
                <a:schemeClr val="accent2"/>
              </a:solidFill>
            </a:endParaRPr>
          </a:p>
          <a:p>
            <a:r>
              <a:rPr lang="en-US" dirty="0">
                <a:solidFill>
                  <a:schemeClr val="accent2"/>
                </a:solidFill>
              </a:rPr>
              <a:t>Found on the Attorney General’s website</a:t>
            </a:r>
          </a:p>
        </p:txBody>
      </p:sp>
    </p:spTree>
    <p:extLst>
      <p:ext uri="{BB962C8B-B14F-4D97-AF65-F5344CB8AC3E}">
        <p14:creationId xmlns:p14="http://schemas.microsoft.com/office/powerpoint/2010/main" val="330447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DELISTED PRODUCTS</a:t>
            </a:r>
            <a:r>
              <a:rPr lang="en-US" dirty="0"/>
              <a:t>	</a:t>
            </a:r>
          </a:p>
        </p:txBody>
      </p:sp>
      <p:sp>
        <p:nvSpPr>
          <p:cNvPr id="3" name="Content Placeholder 2"/>
          <p:cNvSpPr>
            <a:spLocks noGrp="1"/>
          </p:cNvSpPr>
          <p:nvPr>
            <p:ph idx="1"/>
          </p:nvPr>
        </p:nvSpPr>
        <p:spPr/>
        <p:txBody>
          <a:bodyPr>
            <a:normAutofit/>
          </a:bodyPr>
          <a:lstStyle/>
          <a:p>
            <a:r>
              <a:rPr lang="en-US" dirty="0" smtClean="0">
                <a:solidFill>
                  <a:schemeClr val="accent2"/>
                </a:solidFill>
              </a:rPr>
              <a:t>Tobacco brands not in compliance with the SC Tobacco Escrow Fund Act</a:t>
            </a:r>
          </a:p>
          <a:p>
            <a:r>
              <a:rPr lang="en-US" dirty="0" smtClean="0">
                <a:solidFill>
                  <a:schemeClr val="accent2"/>
                </a:solidFill>
              </a:rPr>
              <a:t>Cigarettes and OTP no longer allowed to be sold in South Carolina</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059720" y="3890134"/>
            <a:ext cx="4171950" cy="1781175"/>
          </a:xfrm>
          <a:prstGeom prst="rect">
            <a:avLst/>
          </a:prstGeom>
        </p:spPr>
      </p:pic>
    </p:spTree>
    <p:extLst>
      <p:ext uri="{BB962C8B-B14F-4D97-AF65-F5344CB8AC3E}">
        <p14:creationId xmlns:p14="http://schemas.microsoft.com/office/powerpoint/2010/main" val="419832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OTP TAX RATE</a:t>
            </a:r>
            <a:endParaRPr lang="en-US" dirty="0">
              <a:latin typeface="+mn-lt"/>
            </a:endParaRPr>
          </a:p>
        </p:txBody>
      </p:sp>
      <p:sp>
        <p:nvSpPr>
          <p:cNvPr id="3" name="Content Placeholder 2"/>
          <p:cNvSpPr>
            <a:spLocks noGrp="1"/>
          </p:cNvSpPr>
          <p:nvPr>
            <p:ph sz="half" idx="1"/>
          </p:nvPr>
        </p:nvSpPr>
        <p:spPr>
          <a:xfrm>
            <a:off x="5966791" y="2666240"/>
            <a:ext cx="5181600" cy="2223811"/>
          </a:xfrm>
        </p:spPr>
        <p:txBody>
          <a:bodyPr>
            <a:normAutofit lnSpcReduction="10000"/>
          </a:bodyPr>
          <a:lstStyle/>
          <a:p>
            <a:r>
              <a:rPr lang="en-US" dirty="0" smtClean="0">
                <a:solidFill>
                  <a:schemeClr val="accent2"/>
                </a:solidFill>
              </a:rPr>
              <a:t>5</a:t>
            </a:r>
            <a:r>
              <a:rPr lang="en-US" dirty="0">
                <a:solidFill>
                  <a:schemeClr val="accent2"/>
                </a:solidFill>
              </a:rPr>
              <a:t>% </a:t>
            </a:r>
            <a:r>
              <a:rPr lang="en-US" dirty="0" smtClean="0">
                <a:solidFill>
                  <a:schemeClr val="accent2"/>
                </a:solidFill>
              </a:rPr>
              <a:t>of Manufacturers cost</a:t>
            </a:r>
          </a:p>
          <a:p>
            <a:endParaRPr lang="en-US" dirty="0" smtClean="0">
              <a:solidFill>
                <a:schemeClr val="accent2"/>
              </a:solidFill>
            </a:endParaRPr>
          </a:p>
          <a:p>
            <a:r>
              <a:rPr lang="en-US" dirty="0" smtClean="0">
                <a:solidFill>
                  <a:schemeClr val="accent2"/>
                </a:solidFill>
              </a:rPr>
              <a:t>1</a:t>
            </a:r>
            <a:r>
              <a:rPr lang="en-US" baseline="30000" dirty="0" smtClean="0">
                <a:solidFill>
                  <a:schemeClr val="accent2"/>
                </a:solidFill>
              </a:rPr>
              <a:t>st</a:t>
            </a:r>
            <a:r>
              <a:rPr lang="en-US" dirty="0" smtClean="0">
                <a:solidFill>
                  <a:schemeClr val="accent2"/>
                </a:solidFill>
              </a:rPr>
              <a:t> person that imports, receives or acquires the OTP product is responsible for the excise tax</a:t>
            </a:r>
            <a:endParaRPr lang="en-US" dirty="0">
              <a:solidFill>
                <a:schemeClr val="accent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43" y="2030136"/>
            <a:ext cx="3897174" cy="2598116"/>
          </a:xfrm>
          <a:prstGeom prst="rect">
            <a:avLst/>
          </a:prstGeom>
        </p:spPr>
      </p:pic>
    </p:spTree>
    <p:extLst>
      <p:ext uri="{BB962C8B-B14F-4D97-AF65-F5344CB8AC3E}">
        <p14:creationId xmlns:p14="http://schemas.microsoft.com/office/powerpoint/2010/main" val="3638160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CIGARETTE TAX RATE</a:t>
            </a:r>
            <a:endParaRPr lang="en-US" dirty="0">
              <a:latin typeface="+mn-lt"/>
            </a:endParaRPr>
          </a:p>
        </p:txBody>
      </p:sp>
      <p:sp>
        <p:nvSpPr>
          <p:cNvPr id="3" name="Content Placeholder 2"/>
          <p:cNvSpPr>
            <a:spLocks noGrp="1"/>
          </p:cNvSpPr>
          <p:nvPr>
            <p:ph sz="half" idx="1"/>
          </p:nvPr>
        </p:nvSpPr>
        <p:spPr>
          <a:xfrm>
            <a:off x="5966790" y="1848678"/>
            <a:ext cx="5870713" cy="4323522"/>
          </a:xfrm>
        </p:spPr>
        <p:txBody>
          <a:bodyPr>
            <a:noAutofit/>
          </a:bodyPr>
          <a:lstStyle/>
          <a:p>
            <a:r>
              <a:rPr lang="en-US" dirty="0">
                <a:solidFill>
                  <a:schemeClr val="accent2"/>
                </a:solidFill>
              </a:rPr>
              <a:t>$.</a:t>
            </a:r>
            <a:r>
              <a:rPr lang="en-US" dirty="0" smtClean="0">
                <a:solidFill>
                  <a:schemeClr val="accent2"/>
                </a:solidFill>
              </a:rPr>
              <a:t>0285 per stick</a:t>
            </a:r>
            <a:endParaRPr lang="en-US" dirty="0">
              <a:solidFill>
                <a:schemeClr val="accent2"/>
              </a:solidFill>
            </a:endParaRPr>
          </a:p>
          <a:p>
            <a:endParaRPr lang="en-US" sz="1400" dirty="0" smtClean="0">
              <a:solidFill>
                <a:schemeClr val="accent2"/>
              </a:solidFill>
            </a:endParaRPr>
          </a:p>
          <a:p>
            <a:r>
              <a:rPr lang="en-US" dirty="0" smtClean="0">
                <a:solidFill>
                  <a:schemeClr val="accent2"/>
                </a:solidFill>
              </a:rPr>
              <a:t>$</a:t>
            </a:r>
            <a:r>
              <a:rPr lang="en-US" dirty="0">
                <a:solidFill>
                  <a:schemeClr val="accent2"/>
                </a:solidFill>
              </a:rPr>
              <a:t>0.57 </a:t>
            </a:r>
            <a:r>
              <a:rPr lang="en-US" dirty="0" smtClean="0">
                <a:solidFill>
                  <a:schemeClr val="accent2"/>
                </a:solidFill>
              </a:rPr>
              <a:t>per pack of 20</a:t>
            </a:r>
          </a:p>
          <a:p>
            <a:endParaRPr lang="en-US" sz="1400" dirty="0" smtClean="0">
              <a:solidFill>
                <a:schemeClr val="accent2"/>
              </a:solidFill>
            </a:endParaRPr>
          </a:p>
          <a:p>
            <a:r>
              <a:rPr lang="en-US" dirty="0" smtClean="0">
                <a:solidFill>
                  <a:schemeClr val="accent2"/>
                </a:solidFill>
              </a:rPr>
              <a:t>$0.71 per pack of 25</a:t>
            </a:r>
            <a:endParaRPr lang="en-US" dirty="0">
              <a:solidFill>
                <a:schemeClr val="accent2"/>
              </a:solidFill>
            </a:endParaRPr>
          </a:p>
          <a:p>
            <a:endParaRPr lang="en-US" sz="1400" dirty="0" smtClean="0">
              <a:solidFill>
                <a:schemeClr val="accent2"/>
              </a:solidFill>
            </a:endParaRPr>
          </a:p>
          <a:p>
            <a:r>
              <a:rPr lang="en-US" dirty="0">
                <a:solidFill>
                  <a:schemeClr val="accent2"/>
                </a:solidFill>
              </a:rPr>
              <a:t>1</a:t>
            </a:r>
            <a:r>
              <a:rPr lang="en-US" baseline="30000" dirty="0">
                <a:solidFill>
                  <a:schemeClr val="accent2"/>
                </a:solidFill>
              </a:rPr>
              <a:t>st</a:t>
            </a:r>
            <a:r>
              <a:rPr lang="en-US" dirty="0">
                <a:solidFill>
                  <a:schemeClr val="accent2"/>
                </a:solidFill>
              </a:rPr>
              <a:t> person that imports, receives or acquires the </a:t>
            </a:r>
            <a:r>
              <a:rPr lang="en-US" dirty="0" smtClean="0">
                <a:solidFill>
                  <a:schemeClr val="accent2"/>
                </a:solidFill>
              </a:rPr>
              <a:t>cigarette is </a:t>
            </a:r>
            <a:r>
              <a:rPr lang="en-US" dirty="0">
                <a:solidFill>
                  <a:schemeClr val="accent2"/>
                </a:solidFill>
              </a:rPr>
              <a:t>responsible for the excise tax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888" y="1550822"/>
            <a:ext cx="3399598" cy="4454646"/>
          </a:xfrm>
          <a:prstGeom prst="rect">
            <a:avLst/>
          </a:prstGeom>
        </p:spPr>
      </p:pic>
    </p:spTree>
    <p:extLst>
      <p:ext uri="{BB962C8B-B14F-4D97-AF65-F5344CB8AC3E}">
        <p14:creationId xmlns:p14="http://schemas.microsoft.com/office/powerpoint/2010/main" val="2129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CIGARETTE TAX </a:t>
            </a:r>
            <a:r>
              <a:rPr lang="en-US" dirty="0"/>
              <a:t>STAMPS</a:t>
            </a:r>
          </a:p>
        </p:txBody>
      </p:sp>
      <p:sp>
        <p:nvSpPr>
          <p:cNvPr id="3" name="Content Placeholder 2"/>
          <p:cNvSpPr>
            <a:spLocks noGrp="1"/>
          </p:cNvSpPr>
          <p:nvPr>
            <p:ph idx="1"/>
          </p:nvPr>
        </p:nvSpPr>
        <p:spPr/>
        <p:txBody>
          <a:bodyPr>
            <a:normAutofit/>
          </a:bodyPr>
          <a:lstStyle/>
          <a:p>
            <a:r>
              <a:rPr lang="en-US" dirty="0" smtClean="0">
                <a:solidFill>
                  <a:schemeClr val="accent2"/>
                </a:solidFill>
              </a:rPr>
              <a:t>January 1, 2019 – SC became the 48</a:t>
            </a:r>
            <a:r>
              <a:rPr lang="en-US" baseline="30000" dirty="0" smtClean="0">
                <a:solidFill>
                  <a:schemeClr val="accent2"/>
                </a:solidFill>
              </a:rPr>
              <a:t>th</a:t>
            </a:r>
            <a:r>
              <a:rPr lang="en-US" dirty="0" smtClean="0">
                <a:solidFill>
                  <a:schemeClr val="accent2"/>
                </a:solidFill>
              </a:rPr>
              <a:t> state to require cigarette packs to be stamped</a:t>
            </a:r>
            <a:endParaRPr lang="en-US" dirty="0">
              <a:solidFill>
                <a:schemeClr val="accent2"/>
              </a:solidFill>
            </a:endParaRPr>
          </a:p>
          <a:p>
            <a:endParaRPr lang="en-US" dirty="0" smtClean="0">
              <a:solidFill>
                <a:schemeClr val="accent2"/>
              </a:solidFill>
            </a:endParaRPr>
          </a:p>
          <a:p>
            <a:r>
              <a:rPr lang="en-US" dirty="0" smtClean="0">
                <a:solidFill>
                  <a:schemeClr val="accent2"/>
                </a:solidFill>
              </a:rPr>
              <a:t>Benefits</a:t>
            </a:r>
          </a:p>
          <a:p>
            <a:pPr lvl="1"/>
            <a:r>
              <a:rPr lang="en-US" dirty="0" smtClean="0">
                <a:solidFill>
                  <a:schemeClr val="accent2"/>
                </a:solidFill>
              </a:rPr>
              <a:t>Reduces illicit trade</a:t>
            </a:r>
          </a:p>
          <a:p>
            <a:pPr lvl="1"/>
            <a:r>
              <a:rPr lang="en-US" dirty="0" smtClean="0">
                <a:solidFill>
                  <a:schemeClr val="accent2"/>
                </a:solidFill>
              </a:rPr>
              <a:t>Improve supply-chain monitoring</a:t>
            </a:r>
          </a:p>
          <a:p>
            <a:pPr lvl="1"/>
            <a:r>
              <a:rPr lang="en-US" dirty="0" smtClean="0">
                <a:solidFill>
                  <a:schemeClr val="accent2"/>
                </a:solidFill>
              </a:rPr>
              <a:t>Enforcement</a:t>
            </a:r>
          </a:p>
          <a:p>
            <a:pPr lvl="1"/>
            <a:endParaRPr lang="en-US" dirty="0"/>
          </a:p>
          <a:p>
            <a:pPr marL="685800" lvl="2" indent="0">
              <a:buNone/>
            </a:pPr>
            <a:endParaRPr lang="en-US" dirty="0"/>
          </a:p>
          <a:p>
            <a:pPr marL="685800" lvl="2" indent="0">
              <a:buNone/>
            </a:pPr>
            <a:endParaRPr lang="en-US" dirty="0"/>
          </a:p>
          <a:p>
            <a:pPr marL="685800" lvl="2"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77460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SOUTH </a:t>
            </a:r>
            <a:r>
              <a:rPr lang="en-US" dirty="0" smtClean="0">
                <a:latin typeface="+mn-lt"/>
              </a:rPr>
              <a:t>CAROLINA FUSON</a:t>
            </a:r>
            <a:r>
              <a:rPr lang="en-US" dirty="0">
                <a:latin typeface="+mn-lt"/>
              </a:rPr>
              <a:t>® STAMP</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5"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809" y="1690688"/>
            <a:ext cx="7666068" cy="4849396"/>
          </a:xfrm>
          <a:prstGeom prst="rect">
            <a:avLst/>
          </a:prstGeom>
        </p:spPr>
      </p:pic>
    </p:spTree>
    <p:extLst>
      <p:ext uri="{BB962C8B-B14F-4D97-AF65-F5344CB8AC3E}">
        <p14:creationId xmlns:p14="http://schemas.microsoft.com/office/powerpoint/2010/main" val="341697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9" y="266700"/>
            <a:ext cx="9345912" cy="1325563"/>
          </a:xfrm>
        </p:spPr>
        <p:txBody>
          <a:bodyPr/>
          <a:lstStyle/>
          <a:p>
            <a:r>
              <a:rPr lang="en-US" dirty="0">
                <a:latin typeface="+mn-lt"/>
              </a:rPr>
              <a:t>INSPECTIONS</a:t>
            </a:r>
            <a:r>
              <a:rPr lang="en-US" dirty="0"/>
              <a:t> </a:t>
            </a:r>
          </a:p>
        </p:txBody>
      </p:sp>
      <p:sp>
        <p:nvSpPr>
          <p:cNvPr id="3" name="Content Placeholder 2"/>
          <p:cNvSpPr>
            <a:spLocks noGrp="1"/>
          </p:cNvSpPr>
          <p:nvPr>
            <p:ph idx="1"/>
          </p:nvPr>
        </p:nvSpPr>
        <p:spPr>
          <a:xfrm>
            <a:off x="2007889" y="1371599"/>
            <a:ext cx="4951712" cy="3657601"/>
          </a:xfrm>
        </p:spPr>
        <p:txBody>
          <a:bodyPr>
            <a:normAutofit lnSpcReduction="10000"/>
          </a:bodyPr>
          <a:lstStyle/>
          <a:p>
            <a:pPr marL="0" indent="0">
              <a:buNone/>
            </a:pPr>
            <a:r>
              <a:rPr lang="en-US" sz="3000" b="1" dirty="0">
                <a:solidFill>
                  <a:schemeClr val="accent2"/>
                </a:solidFill>
              </a:rPr>
              <a:t>Distributors:</a:t>
            </a:r>
          </a:p>
          <a:p>
            <a:r>
              <a:rPr lang="en-US" dirty="0" smtClean="0">
                <a:solidFill>
                  <a:schemeClr val="accent2"/>
                </a:solidFill>
              </a:rPr>
              <a:t>Inventory count sampling</a:t>
            </a:r>
            <a:endParaRPr lang="en-US" dirty="0">
              <a:solidFill>
                <a:schemeClr val="accent2"/>
              </a:solidFill>
            </a:endParaRPr>
          </a:p>
          <a:p>
            <a:r>
              <a:rPr lang="en-US" dirty="0" smtClean="0">
                <a:solidFill>
                  <a:schemeClr val="accent2"/>
                </a:solidFill>
              </a:rPr>
              <a:t>Examination of inventory</a:t>
            </a:r>
          </a:p>
          <a:p>
            <a:r>
              <a:rPr lang="en-US" dirty="0" smtClean="0">
                <a:solidFill>
                  <a:schemeClr val="accent2"/>
                </a:solidFill>
              </a:rPr>
              <a:t>Operations (stamping)</a:t>
            </a:r>
            <a:endParaRPr lang="en-US" dirty="0">
              <a:solidFill>
                <a:schemeClr val="accent2"/>
              </a:solidFill>
            </a:endParaRPr>
          </a:p>
          <a:p>
            <a:endParaRPr lang="en-US" dirty="0">
              <a:solidFill>
                <a:schemeClr val="accent2"/>
              </a:solidFill>
            </a:endParaRPr>
          </a:p>
          <a:p>
            <a:pPr marL="0" indent="0">
              <a:buNone/>
            </a:pPr>
            <a:r>
              <a:rPr lang="en-US" sz="3000" b="1" dirty="0">
                <a:solidFill>
                  <a:schemeClr val="accent2"/>
                </a:solidFill>
              </a:rPr>
              <a:t>Retail Locations</a:t>
            </a:r>
            <a:r>
              <a:rPr lang="en-US" dirty="0">
                <a:solidFill>
                  <a:schemeClr val="accent2"/>
                </a:solidFill>
              </a:rPr>
              <a:t>:</a:t>
            </a:r>
          </a:p>
          <a:p>
            <a:r>
              <a:rPr lang="en-US" dirty="0">
                <a:solidFill>
                  <a:schemeClr val="accent2"/>
                </a:solidFill>
              </a:rPr>
              <a:t>Verify SC excise tax </a:t>
            </a:r>
            <a:r>
              <a:rPr lang="en-US" dirty="0" smtClean="0">
                <a:solidFill>
                  <a:schemeClr val="accent2"/>
                </a:solidFill>
              </a:rPr>
              <a:t>paid/Stamp Issues</a:t>
            </a:r>
            <a:endParaRPr lang="en-US" dirty="0">
              <a:solidFill>
                <a:schemeClr val="accent2"/>
              </a:solidFill>
            </a:endParaRPr>
          </a:p>
          <a:p>
            <a:pPr marL="0" indent="0">
              <a:buNone/>
            </a:pPr>
            <a:endParaRPr lang="en-US" dirty="0"/>
          </a:p>
        </p:txBody>
      </p:sp>
      <p:pic>
        <p:nvPicPr>
          <p:cNvPr id="4" name="Picture 3">
            <a:extLst>
              <a:ext uri="{FF2B5EF4-FFF2-40B4-BE49-F238E27FC236}">
                <a16:creationId xmlns:a16="http://schemas.microsoft.com/office/drawing/2014/main" id="{E8085E39-8927-4415-BF98-D5FC0FFC0517}"/>
              </a:ext>
            </a:extLst>
          </p:cNvPr>
          <p:cNvPicPr>
            <a:picLocks noChangeAspect="1"/>
          </p:cNvPicPr>
          <p:nvPr/>
        </p:nvPicPr>
        <p:blipFill>
          <a:blip r:embed="rId3"/>
          <a:stretch>
            <a:fillRect/>
          </a:stretch>
        </p:blipFill>
        <p:spPr>
          <a:xfrm>
            <a:off x="7255565" y="803651"/>
            <a:ext cx="3687970" cy="5277612"/>
          </a:xfrm>
          <a:prstGeom prst="rect">
            <a:avLst/>
          </a:prstGeom>
        </p:spPr>
      </p:pic>
      <p:sp>
        <p:nvSpPr>
          <p:cNvPr id="6" name="TextBox 5"/>
          <p:cNvSpPr txBox="1"/>
          <p:nvPr/>
        </p:nvSpPr>
        <p:spPr>
          <a:xfrm>
            <a:off x="2017461" y="4949687"/>
            <a:ext cx="4811459" cy="80021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2"/>
                </a:solidFill>
              </a:rPr>
              <a:t>Sale of “</a:t>
            </a:r>
            <a:r>
              <a:rPr lang="en-US" sz="2800" dirty="0" err="1">
                <a:solidFill>
                  <a:schemeClr val="accent2"/>
                </a:solidFill>
              </a:rPr>
              <a:t>Loosies</a:t>
            </a:r>
            <a:r>
              <a:rPr lang="en-US" sz="2800" dirty="0">
                <a:solidFill>
                  <a:schemeClr val="accent2"/>
                </a:solidFill>
              </a:rPr>
              <a:t>”</a:t>
            </a:r>
          </a:p>
          <a:p>
            <a:endParaRPr lang="en-US" dirty="0"/>
          </a:p>
        </p:txBody>
      </p:sp>
    </p:spTree>
    <p:extLst>
      <p:ext uri="{BB962C8B-B14F-4D97-AF65-F5344CB8AC3E}">
        <p14:creationId xmlns:p14="http://schemas.microsoft.com/office/powerpoint/2010/main" val="372114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ISSUES</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Half Stamp</a:t>
            </a:r>
          </a:p>
          <a:p>
            <a:r>
              <a:rPr lang="en-US" dirty="0" smtClean="0">
                <a:solidFill>
                  <a:schemeClr val="accent2"/>
                </a:solidFill>
              </a:rPr>
              <a:t>Corner Stamp</a:t>
            </a:r>
          </a:p>
          <a:p>
            <a:r>
              <a:rPr lang="en-US" dirty="0" smtClean="0">
                <a:solidFill>
                  <a:schemeClr val="accent2"/>
                </a:solidFill>
              </a:rPr>
              <a:t>Out of State Stamp</a:t>
            </a:r>
          </a:p>
          <a:p>
            <a:r>
              <a:rPr lang="en-US" dirty="0" smtClean="0">
                <a:solidFill>
                  <a:schemeClr val="accent2"/>
                </a:solidFill>
              </a:rPr>
              <a:t>No Stamp</a:t>
            </a:r>
          </a:p>
          <a:p>
            <a:r>
              <a:rPr lang="en-US" dirty="0" smtClean="0">
                <a:solidFill>
                  <a:schemeClr val="accent2"/>
                </a:solidFill>
              </a:rPr>
              <a:t>Stamped Cartons</a:t>
            </a:r>
            <a:endParaRPr lang="en-US" dirty="0">
              <a:solidFill>
                <a:schemeClr val="accent2"/>
              </a:solidFill>
            </a:endParaRPr>
          </a:p>
        </p:txBody>
      </p:sp>
    </p:spTree>
    <p:extLst>
      <p:ext uri="{BB962C8B-B14F-4D97-AF65-F5344CB8AC3E}">
        <p14:creationId xmlns:p14="http://schemas.microsoft.com/office/powerpoint/2010/main" val="274687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4042"/>
          <a:stretch/>
        </p:blipFill>
        <p:spPr>
          <a:xfrm>
            <a:off x="6355026" y="3371271"/>
            <a:ext cx="5785043" cy="32956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2388" y="796924"/>
            <a:ext cx="6864927" cy="514869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86" t="34244" r="-2209" b="-247"/>
          <a:stretch/>
        </p:blipFill>
        <p:spPr>
          <a:xfrm rot="10800000">
            <a:off x="6197977" y="69168"/>
            <a:ext cx="5864488" cy="2845481"/>
          </a:xfrm>
          <a:prstGeom prst="rect">
            <a:avLst/>
          </a:prstGeom>
        </p:spPr>
      </p:pic>
    </p:spTree>
    <p:extLst>
      <p:ext uri="{BB962C8B-B14F-4D97-AF65-F5344CB8AC3E}">
        <p14:creationId xmlns:p14="http://schemas.microsoft.com/office/powerpoint/2010/main" val="4218759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a:t>
            </a:r>
            <a:endParaRPr lang="en-US" dirty="0"/>
          </a:p>
        </p:txBody>
      </p:sp>
      <p:sp>
        <p:nvSpPr>
          <p:cNvPr id="3" name="Content Placeholder 2"/>
          <p:cNvSpPr>
            <a:spLocks noGrp="1"/>
          </p:cNvSpPr>
          <p:nvPr>
            <p:ph idx="1"/>
          </p:nvPr>
        </p:nvSpPr>
        <p:spPr>
          <a:xfrm>
            <a:off x="2007888" y="1551860"/>
            <a:ext cx="9345912" cy="4727712"/>
          </a:xfrm>
        </p:spPr>
        <p:txBody>
          <a:bodyPr>
            <a:normAutofit/>
          </a:bodyPr>
          <a:lstStyle/>
          <a:p>
            <a:pPr>
              <a:lnSpc>
                <a:spcPct val="100000"/>
              </a:lnSpc>
            </a:pPr>
            <a:r>
              <a:rPr lang="en-US" dirty="0" smtClean="0">
                <a:solidFill>
                  <a:schemeClr val="accent2"/>
                </a:solidFill>
              </a:rPr>
              <a:t>Loosies </a:t>
            </a:r>
          </a:p>
          <a:p>
            <a:pPr>
              <a:lnSpc>
                <a:spcPct val="100000"/>
              </a:lnSpc>
            </a:pPr>
            <a:r>
              <a:rPr lang="en-US" dirty="0" smtClean="0">
                <a:solidFill>
                  <a:schemeClr val="accent2"/>
                </a:solidFill>
              </a:rPr>
              <a:t>Delisted Products</a:t>
            </a:r>
          </a:p>
          <a:p>
            <a:pPr>
              <a:lnSpc>
                <a:spcPct val="100000"/>
              </a:lnSpc>
            </a:pPr>
            <a:r>
              <a:rPr lang="en-US" dirty="0" smtClean="0">
                <a:solidFill>
                  <a:schemeClr val="accent2"/>
                </a:solidFill>
              </a:rPr>
              <a:t>No SC Tax Stamp / Out of state tax stamps</a:t>
            </a:r>
          </a:p>
          <a:p>
            <a:pPr>
              <a:lnSpc>
                <a:spcPct val="100000"/>
              </a:lnSpc>
            </a:pPr>
            <a:r>
              <a:rPr lang="en-US" dirty="0" smtClean="0">
                <a:solidFill>
                  <a:schemeClr val="accent2"/>
                </a:solidFill>
              </a:rPr>
              <a:t>Non Tax Paid</a:t>
            </a:r>
          </a:p>
          <a:p>
            <a:pPr>
              <a:lnSpc>
                <a:spcPct val="100000"/>
              </a:lnSpc>
            </a:pPr>
            <a:r>
              <a:rPr lang="en-US" dirty="0" smtClean="0">
                <a:solidFill>
                  <a:schemeClr val="accent2"/>
                </a:solidFill>
              </a:rPr>
              <a:t>FSC</a:t>
            </a:r>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226158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DEFINITIONS</a:t>
            </a:r>
            <a:r>
              <a:rPr lang="en-US" dirty="0"/>
              <a:t>	</a:t>
            </a:r>
          </a:p>
        </p:txBody>
      </p:sp>
      <p:sp>
        <p:nvSpPr>
          <p:cNvPr id="3" name="Content Placeholder 2"/>
          <p:cNvSpPr>
            <a:spLocks noGrp="1"/>
          </p:cNvSpPr>
          <p:nvPr>
            <p:ph idx="1"/>
          </p:nvPr>
        </p:nvSpPr>
        <p:spPr>
          <a:xfrm>
            <a:off x="1854200" y="1498600"/>
            <a:ext cx="5676900" cy="4678363"/>
          </a:xfrm>
        </p:spPr>
        <p:txBody>
          <a:bodyPr>
            <a:normAutofit/>
          </a:bodyPr>
          <a:lstStyle/>
          <a:p>
            <a:pPr marL="0" indent="0">
              <a:buNone/>
            </a:pPr>
            <a:r>
              <a:rPr lang="en-US" sz="3000" b="1" dirty="0">
                <a:solidFill>
                  <a:schemeClr val="accent2"/>
                </a:solidFill>
              </a:rPr>
              <a:t>Cigarettes:</a:t>
            </a:r>
          </a:p>
          <a:p>
            <a:pPr marL="0" indent="0" algn="ctr">
              <a:buNone/>
            </a:pPr>
            <a:endParaRPr lang="en-US" sz="1500" b="1" dirty="0">
              <a:solidFill>
                <a:schemeClr val="accent2"/>
              </a:solidFill>
            </a:endParaRPr>
          </a:p>
          <a:p>
            <a:r>
              <a:rPr lang="en-US" dirty="0">
                <a:solidFill>
                  <a:schemeClr val="accent2"/>
                </a:solidFill>
              </a:rPr>
              <a:t>Any roll for smoking made wholly or in part of tobacco irrespective of size, shape and </a:t>
            </a:r>
          </a:p>
          <a:p>
            <a:r>
              <a:rPr lang="en-US" dirty="0">
                <a:solidFill>
                  <a:schemeClr val="accent2"/>
                </a:solidFill>
              </a:rPr>
              <a:t>The wrapper or cover is made of paper or any material other than </a:t>
            </a:r>
            <a:r>
              <a:rPr lang="en-US" dirty="0" smtClean="0">
                <a:solidFill>
                  <a:schemeClr val="accent2"/>
                </a:solidFill>
              </a:rPr>
              <a:t>tobacco</a:t>
            </a:r>
          </a:p>
          <a:p>
            <a:r>
              <a:rPr lang="en-US" dirty="0" smtClean="0">
                <a:solidFill>
                  <a:schemeClr val="accent2"/>
                </a:solidFill>
              </a:rPr>
              <a:t>Weighing 3 pounds per thousand or less</a:t>
            </a:r>
            <a:endParaRPr lang="en-US" dirty="0">
              <a:solidFill>
                <a:schemeClr val="accent2"/>
              </a:solidFill>
            </a:endParaRPr>
          </a:p>
        </p:txBody>
      </p:sp>
      <p:pic>
        <p:nvPicPr>
          <p:cNvPr id="7" name="Picture 6">
            <a:extLst>
              <a:ext uri="{FF2B5EF4-FFF2-40B4-BE49-F238E27FC236}">
                <a16:creationId xmlns:a16="http://schemas.microsoft.com/office/drawing/2014/main" id="{94137B74-47F3-4726-92A1-521467F4277E}"/>
              </a:ext>
            </a:extLst>
          </p:cNvPr>
          <p:cNvPicPr>
            <a:picLocks noChangeAspect="1"/>
          </p:cNvPicPr>
          <p:nvPr/>
        </p:nvPicPr>
        <p:blipFill>
          <a:blip r:embed="rId2"/>
          <a:stretch>
            <a:fillRect/>
          </a:stretch>
        </p:blipFill>
        <p:spPr>
          <a:xfrm>
            <a:off x="7531100" y="2120899"/>
            <a:ext cx="4241197" cy="2847975"/>
          </a:xfrm>
          <a:prstGeom prst="rect">
            <a:avLst/>
          </a:prstGeom>
        </p:spPr>
      </p:pic>
    </p:spTree>
    <p:extLst>
      <p:ext uri="{BB962C8B-B14F-4D97-AF65-F5344CB8AC3E}">
        <p14:creationId xmlns:p14="http://schemas.microsoft.com/office/powerpoint/2010/main" val="773282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VIOLATIONS</a:t>
            </a:r>
            <a:endParaRPr lang="en-US" dirty="0">
              <a:latin typeface="+mn-lt"/>
            </a:endParaRPr>
          </a:p>
        </p:txBody>
      </p:sp>
      <p:sp>
        <p:nvSpPr>
          <p:cNvPr id="3" name="Content Placeholder 2"/>
          <p:cNvSpPr>
            <a:spLocks noGrp="1"/>
          </p:cNvSpPr>
          <p:nvPr>
            <p:ph idx="1"/>
          </p:nvPr>
        </p:nvSpPr>
        <p:spPr>
          <a:xfrm>
            <a:off x="2007888" y="1570383"/>
            <a:ext cx="9345911" cy="2484781"/>
          </a:xfrm>
        </p:spPr>
        <p:txBody>
          <a:bodyPr>
            <a:normAutofit lnSpcReduction="10000"/>
          </a:bodyPr>
          <a:lstStyle/>
          <a:p>
            <a:r>
              <a:rPr lang="en-US" dirty="0" smtClean="0">
                <a:solidFill>
                  <a:schemeClr val="accent2"/>
                </a:solidFill>
              </a:rPr>
              <a:t>Sale of “</a:t>
            </a:r>
            <a:r>
              <a:rPr lang="en-US" dirty="0" err="1" smtClean="0">
                <a:solidFill>
                  <a:schemeClr val="accent2"/>
                </a:solidFill>
              </a:rPr>
              <a:t>Loosies</a:t>
            </a:r>
            <a:r>
              <a:rPr lang="en-US" dirty="0" smtClean="0">
                <a:solidFill>
                  <a:schemeClr val="accent2"/>
                </a:solidFill>
              </a:rPr>
              <a:t>”</a:t>
            </a:r>
          </a:p>
          <a:p>
            <a:r>
              <a:rPr lang="en-US" dirty="0" smtClean="0">
                <a:solidFill>
                  <a:schemeClr val="accent2"/>
                </a:solidFill>
              </a:rPr>
              <a:t>Unstamped cigarettes</a:t>
            </a:r>
          </a:p>
          <a:p>
            <a:r>
              <a:rPr lang="en-US" dirty="0" smtClean="0">
                <a:solidFill>
                  <a:schemeClr val="accent2"/>
                </a:solidFill>
              </a:rPr>
              <a:t>Insufficiently stamped cigarettes</a:t>
            </a:r>
          </a:p>
          <a:p>
            <a:r>
              <a:rPr lang="en-US" dirty="0" smtClean="0">
                <a:solidFill>
                  <a:schemeClr val="accent2"/>
                </a:solidFill>
              </a:rPr>
              <a:t>Incorrect stamp applied</a:t>
            </a:r>
          </a:p>
          <a:p>
            <a:r>
              <a:rPr lang="en-US" dirty="0" smtClean="0">
                <a:solidFill>
                  <a:schemeClr val="accent2"/>
                </a:solidFill>
              </a:rPr>
              <a:t>Counterfeit products</a:t>
            </a:r>
          </a:p>
          <a:p>
            <a:endParaRPr lang="en-US" dirty="0">
              <a:solidFill>
                <a:schemeClr val="accent2"/>
              </a:solidFill>
            </a:endParaRPr>
          </a:p>
        </p:txBody>
      </p:sp>
      <p:sp>
        <p:nvSpPr>
          <p:cNvPr id="4" name="Rectangle 3"/>
          <p:cNvSpPr/>
          <p:nvPr/>
        </p:nvSpPr>
        <p:spPr>
          <a:xfrm>
            <a:off x="2007888" y="4438327"/>
            <a:ext cx="4840356" cy="1384995"/>
          </a:xfrm>
          <a:prstGeom prst="rect">
            <a:avLst/>
          </a:prstGeom>
        </p:spPr>
        <p:txBody>
          <a:bodyPr wrap="square">
            <a:spAutoFit/>
          </a:bodyPr>
          <a:lstStyle/>
          <a:p>
            <a:r>
              <a:rPr lang="en-US" sz="2800" dirty="0" smtClean="0">
                <a:solidFill>
                  <a:schemeClr val="accent2"/>
                </a:solidFill>
              </a:rPr>
              <a:t>Results:</a:t>
            </a:r>
          </a:p>
          <a:p>
            <a:pPr marL="457200" indent="-457200">
              <a:buFont typeface="Arial" panose="020B0604020202020204" pitchFamily="34" charset="0"/>
              <a:buChar char="•"/>
            </a:pPr>
            <a:r>
              <a:rPr lang="en-US" sz="2800" dirty="0" smtClean="0">
                <a:solidFill>
                  <a:schemeClr val="accent2"/>
                </a:solidFill>
              </a:rPr>
              <a:t>Product </a:t>
            </a:r>
            <a:r>
              <a:rPr lang="en-US" sz="2800" dirty="0">
                <a:solidFill>
                  <a:schemeClr val="accent2"/>
                </a:solidFill>
              </a:rPr>
              <a:t>seized</a:t>
            </a:r>
          </a:p>
          <a:p>
            <a:pPr marL="457200" indent="-457200">
              <a:buFont typeface="Arial" panose="020B0604020202020204" pitchFamily="34" charset="0"/>
              <a:buChar char="•"/>
            </a:pPr>
            <a:r>
              <a:rPr lang="en-US" sz="2800" dirty="0">
                <a:solidFill>
                  <a:schemeClr val="accent2"/>
                </a:solidFill>
              </a:rPr>
              <a:t>$50 - $500 violation per pack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358" y="1288829"/>
            <a:ext cx="4631020" cy="3298586"/>
          </a:xfrm>
          <a:prstGeom prst="rect">
            <a:avLst/>
          </a:prstGeom>
        </p:spPr>
      </p:pic>
    </p:spTree>
    <p:extLst>
      <p:ext uri="{BB962C8B-B14F-4D97-AF65-F5344CB8AC3E}">
        <p14:creationId xmlns:p14="http://schemas.microsoft.com/office/powerpoint/2010/main" val="4118009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VIOLATIONS</a:t>
            </a:r>
            <a:endParaRPr lang="en-US" dirty="0">
              <a:latin typeface="+mn-lt"/>
            </a:endParaRPr>
          </a:p>
        </p:txBody>
      </p:sp>
      <p:sp>
        <p:nvSpPr>
          <p:cNvPr id="3" name="Content Placeholder 2"/>
          <p:cNvSpPr>
            <a:spLocks noGrp="1"/>
          </p:cNvSpPr>
          <p:nvPr>
            <p:ph idx="1"/>
          </p:nvPr>
        </p:nvSpPr>
        <p:spPr>
          <a:xfrm>
            <a:off x="5198165" y="1570383"/>
            <a:ext cx="6827058" cy="5123715"/>
          </a:xfrm>
        </p:spPr>
        <p:txBody>
          <a:bodyPr>
            <a:normAutofit/>
          </a:bodyPr>
          <a:lstStyle/>
          <a:p>
            <a:r>
              <a:rPr lang="en-US" sz="3000" dirty="0">
                <a:solidFill>
                  <a:schemeClr val="accent2"/>
                </a:solidFill>
              </a:rPr>
              <a:t>Non Monetary</a:t>
            </a:r>
          </a:p>
          <a:p>
            <a:pPr lvl="1"/>
            <a:r>
              <a:rPr lang="en-US" sz="2800" dirty="0">
                <a:solidFill>
                  <a:schemeClr val="accent2"/>
                </a:solidFill>
              </a:rPr>
              <a:t>FSC violation- not listed on SC Fire marshals Fire Standards Compliant brand listing as a Fire Safe Cigarette. 23-51-60</a:t>
            </a:r>
          </a:p>
          <a:p>
            <a:pPr lvl="1"/>
            <a:r>
              <a:rPr lang="en-US" sz="2800" dirty="0">
                <a:solidFill>
                  <a:schemeClr val="accent2"/>
                </a:solidFill>
              </a:rPr>
              <a:t>Cigarettes not on  SC Tobacco Directory 11-48-30(c)</a:t>
            </a:r>
          </a:p>
          <a:p>
            <a:r>
              <a:rPr lang="en-US" dirty="0">
                <a:solidFill>
                  <a:schemeClr val="accent2"/>
                </a:solidFill>
              </a:rPr>
              <a:t>Monetary</a:t>
            </a:r>
          </a:p>
          <a:p>
            <a:pPr lvl="1"/>
            <a:r>
              <a:rPr lang="en-US" sz="2800" dirty="0">
                <a:solidFill>
                  <a:schemeClr val="accent2"/>
                </a:solidFill>
              </a:rPr>
              <a:t>Packages marked for sale outside of SC marked Tax Exempt, For Export Only etc. </a:t>
            </a:r>
            <a:r>
              <a:rPr lang="en-US" sz="2800" dirty="0" smtClean="0">
                <a:solidFill>
                  <a:schemeClr val="accent2"/>
                </a:solidFill>
              </a:rPr>
              <a:t>12-21-2870, </a:t>
            </a:r>
            <a:r>
              <a:rPr lang="en-US" sz="2800" dirty="0">
                <a:solidFill>
                  <a:schemeClr val="accent2"/>
                </a:solidFill>
              </a:rPr>
              <a:t>12-54-43(H) </a:t>
            </a:r>
          </a:p>
          <a:p>
            <a:pPr lvl="1"/>
            <a:r>
              <a:rPr lang="en-US" sz="2800" dirty="0">
                <a:solidFill>
                  <a:schemeClr val="accent2"/>
                </a:solidFill>
              </a:rPr>
              <a:t>Unstamped, Insufficiently stamped, </a:t>
            </a:r>
            <a:r>
              <a:rPr lang="en-US" sz="2800" dirty="0" err="1">
                <a:solidFill>
                  <a:schemeClr val="accent2"/>
                </a:solidFill>
              </a:rPr>
              <a:t>Loosies</a:t>
            </a:r>
            <a:r>
              <a:rPr lang="en-US" sz="2800" dirty="0">
                <a:solidFill>
                  <a:schemeClr val="accent2"/>
                </a:solidFill>
              </a:rPr>
              <a:t> </a:t>
            </a:r>
            <a:r>
              <a:rPr lang="en-US" sz="2800" dirty="0" smtClean="0">
                <a:solidFill>
                  <a:schemeClr val="accent2"/>
                </a:solidFill>
              </a:rPr>
              <a:t>12-21-2870, </a:t>
            </a:r>
            <a:r>
              <a:rPr lang="en-US" sz="2800" dirty="0">
                <a:solidFill>
                  <a:schemeClr val="accent2"/>
                </a:solidFill>
              </a:rPr>
              <a:t>12-54-43(H)</a:t>
            </a:r>
          </a:p>
          <a:p>
            <a:endParaRPr lang="en-US" dirty="0">
              <a:solidFill>
                <a:schemeClr val="accent2"/>
              </a:solidFill>
            </a:endParaRPr>
          </a:p>
        </p:txBody>
      </p:sp>
      <p:sp>
        <p:nvSpPr>
          <p:cNvPr id="4" name="Rectangle 3"/>
          <p:cNvSpPr/>
          <p:nvPr/>
        </p:nvSpPr>
        <p:spPr>
          <a:xfrm>
            <a:off x="5198165" y="3802223"/>
            <a:ext cx="5446643" cy="523220"/>
          </a:xfrm>
          <a:prstGeom prst="rect">
            <a:avLst/>
          </a:prstGeom>
        </p:spPr>
        <p:txBody>
          <a:bodyPr wrap="square">
            <a:spAutoFit/>
          </a:bodyPr>
          <a:lstStyle/>
          <a:p>
            <a:r>
              <a:rPr lang="en-US" sz="2800" dirty="0" smtClean="0">
                <a:solidFill>
                  <a:schemeClr val="accent2"/>
                </a:solidFill>
              </a:rPr>
              <a:t>  </a:t>
            </a:r>
            <a:endParaRPr lang="en-US" sz="2800" dirty="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991" y="1542478"/>
            <a:ext cx="3228174" cy="3091070"/>
          </a:xfrm>
          <a:prstGeom prst="rect">
            <a:avLst/>
          </a:prstGeom>
        </p:spPr>
      </p:pic>
    </p:spTree>
    <p:extLst>
      <p:ext uri="{BB962C8B-B14F-4D97-AF65-F5344CB8AC3E}">
        <p14:creationId xmlns:p14="http://schemas.microsoft.com/office/powerpoint/2010/main" val="126857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00" y="0"/>
            <a:ext cx="4636655" cy="34600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807" y="3140364"/>
            <a:ext cx="4956848" cy="37176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140364"/>
            <a:ext cx="4956848" cy="3717636"/>
          </a:xfrm>
          <a:prstGeom prst="rect">
            <a:avLst/>
          </a:prstGeom>
        </p:spPr>
      </p:pic>
    </p:spTree>
    <p:extLst>
      <p:ext uri="{BB962C8B-B14F-4D97-AF65-F5344CB8AC3E}">
        <p14:creationId xmlns:p14="http://schemas.microsoft.com/office/powerpoint/2010/main" val="331503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PRODUCT</a:t>
            </a:r>
            <a:endParaRPr lang="en-US" dirty="0"/>
          </a:p>
        </p:txBody>
      </p:sp>
      <p:sp>
        <p:nvSpPr>
          <p:cNvPr id="3" name="Content Placeholder 2"/>
          <p:cNvSpPr>
            <a:spLocks noGrp="1"/>
          </p:cNvSpPr>
          <p:nvPr>
            <p:ph idx="1"/>
          </p:nvPr>
        </p:nvSpPr>
        <p:spPr/>
        <p:txBody>
          <a:bodyPr>
            <a:normAutofit lnSpcReduction="10000"/>
          </a:bodyPr>
          <a:lstStyle/>
          <a:p>
            <a:r>
              <a:rPr lang="en-US" sz="3000" dirty="0" smtClean="0">
                <a:solidFill>
                  <a:schemeClr val="accent2"/>
                </a:solidFill>
              </a:rPr>
              <a:t>Destruction of contraband</a:t>
            </a:r>
          </a:p>
          <a:p>
            <a:pPr lvl="1"/>
            <a:r>
              <a:rPr lang="en-US" sz="2800" dirty="0" smtClean="0">
                <a:solidFill>
                  <a:schemeClr val="accent2"/>
                </a:solidFill>
              </a:rPr>
              <a:t>FSC and Delisted product violations sent to the SC Attorney General office.</a:t>
            </a:r>
          </a:p>
          <a:p>
            <a:pPr lvl="2"/>
            <a:r>
              <a:rPr lang="en-US" sz="2800" dirty="0" smtClean="0">
                <a:solidFill>
                  <a:schemeClr val="accent2"/>
                </a:solidFill>
              </a:rPr>
              <a:t>Product is destroyed after Waiver </a:t>
            </a:r>
            <a:r>
              <a:rPr lang="en-US" sz="2800" dirty="0" smtClean="0">
                <a:solidFill>
                  <a:schemeClr val="accent2"/>
                </a:solidFill>
              </a:rPr>
              <a:t>of Adjudication </a:t>
            </a:r>
            <a:r>
              <a:rPr lang="en-US" sz="2800" dirty="0" smtClean="0">
                <a:solidFill>
                  <a:schemeClr val="accent2"/>
                </a:solidFill>
              </a:rPr>
              <a:t>is received </a:t>
            </a:r>
            <a:r>
              <a:rPr lang="en-US" sz="2800" dirty="0" smtClean="0">
                <a:solidFill>
                  <a:schemeClr val="accent2"/>
                </a:solidFill>
              </a:rPr>
              <a:t>from Attorney General </a:t>
            </a:r>
            <a:r>
              <a:rPr lang="en-US" sz="2800" dirty="0" smtClean="0">
                <a:solidFill>
                  <a:schemeClr val="accent2"/>
                </a:solidFill>
              </a:rPr>
              <a:t>office.</a:t>
            </a:r>
            <a:endParaRPr lang="en-US" sz="2800" dirty="0" smtClean="0">
              <a:solidFill>
                <a:schemeClr val="accent2"/>
              </a:solidFill>
            </a:endParaRPr>
          </a:p>
          <a:p>
            <a:pPr lvl="1"/>
            <a:r>
              <a:rPr lang="en-US" sz="2800" dirty="0" smtClean="0">
                <a:solidFill>
                  <a:schemeClr val="accent2"/>
                </a:solidFill>
              </a:rPr>
              <a:t>Non-Tax Paid and </a:t>
            </a:r>
            <a:r>
              <a:rPr lang="en-US" sz="2800" dirty="0" err="1" smtClean="0">
                <a:solidFill>
                  <a:schemeClr val="accent2"/>
                </a:solidFill>
              </a:rPr>
              <a:t>Loosie</a:t>
            </a:r>
            <a:r>
              <a:rPr lang="en-US" sz="2800" dirty="0" smtClean="0">
                <a:solidFill>
                  <a:schemeClr val="accent2"/>
                </a:solidFill>
              </a:rPr>
              <a:t> violation</a:t>
            </a:r>
          </a:p>
          <a:p>
            <a:pPr lvl="2"/>
            <a:r>
              <a:rPr lang="en-US" sz="2800" dirty="0" smtClean="0">
                <a:solidFill>
                  <a:schemeClr val="accent2"/>
                </a:solidFill>
              </a:rPr>
              <a:t>Product is destroyed after violation </a:t>
            </a:r>
            <a:r>
              <a:rPr lang="en-US" sz="2800" dirty="0">
                <a:solidFill>
                  <a:schemeClr val="accent2"/>
                </a:solidFill>
              </a:rPr>
              <a:t>is agreed upon, paid, or met its appeal period of 90 days.</a:t>
            </a:r>
          </a:p>
          <a:p>
            <a:pPr lvl="1"/>
            <a:endParaRPr lang="en-US" sz="2800" dirty="0">
              <a:solidFill>
                <a:schemeClr val="accent2"/>
              </a:solidFill>
            </a:endParaRPr>
          </a:p>
          <a:p>
            <a:pPr marL="457200" lvl="1" indent="0">
              <a:buNone/>
            </a:pPr>
            <a:r>
              <a:rPr lang="en-US" sz="2800" dirty="0" smtClean="0">
                <a:solidFill>
                  <a:schemeClr val="accent2"/>
                </a:solidFill>
              </a:rPr>
              <a:t>South Carolina does not auction off confiscated </a:t>
            </a:r>
            <a:r>
              <a:rPr lang="en-US" sz="2800" dirty="0" smtClean="0">
                <a:solidFill>
                  <a:schemeClr val="accent2"/>
                </a:solidFill>
              </a:rPr>
              <a:t>product.  All </a:t>
            </a:r>
            <a:r>
              <a:rPr lang="en-US" sz="2800" dirty="0" smtClean="0">
                <a:solidFill>
                  <a:schemeClr val="accent2"/>
                </a:solidFill>
              </a:rPr>
              <a:t>confiscated products are </a:t>
            </a:r>
            <a:r>
              <a:rPr lang="en-US" sz="2800" dirty="0" smtClean="0">
                <a:solidFill>
                  <a:schemeClr val="accent2"/>
                </a:solidFill>
              </a:rPr>
              <a:t>incinerated.</a:t>
            </a:r>
            <a:endParaRPr lang="en-US" sz="2800" dirty="0">
              <a:solidFill>
                <a:schemeClr val="accent2"/>
              </a:solidFill>
            </a:endParaRPr>
          </a:p>
        </p:txBody>
      </p:sp>
    </p:spTree>
    <p:extLst>
      <p:ext uri="{BB962C8B-B14F-4D97-AF65-F5344CB8AC3E}">
        <p14:creationId xmlns:p14="http://schemas.microsoft.com/office/powerpoint/2010/main" val="938118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ENCOUNTERED</a:t>
            </a:r>
            <a:br>
              <a:rPr lang="en-US" dirty="0" smtClean="0"/>
            </a:br>
            <a:r>
              <a:rPr lang="en-US" dirty="0"/>
              <a:t>	</a:t>
            </a:r>
          </a:p>
        </p:txBody>
      </p:sp>
      <p:sp>
        <p:nvSpPr>
          <p:cNvPr id="3" name="Content Placeholder 2"/>
          <p:cNvSpPr>
            <a:spLocks noGrp="1"/>
          </p:cNvSpPr>
          <p:nvPr>
            <p:ph idx="1"/>
          </p:nvPr>
        </p:nvSpPr>
        <p:spPr/>
        <p:txBody>
          <a:bodyPr/>
          <a:lstStyle/>
          <a:p>
            <a:r>
              <a:rPr lang="en-US" sz="3000" dirty="0" smtClean="0">
                <a:solidFill>
                  <a:schemeClr val="accent2"/>
                </a:solidFill>
              </a:rPr>
              <a:t>Uncooperative owners or clerks</a:t>
            </a:r>
          </a:p>
          <a:p>
            <a:pPr lvl="1"/>
            <a:r>
              <a:rPr lang="en-US" sz="2800" b="1" dirty="0">
                <a:solidFill>
                  <a:schemeClr val="accent2"/>
                </a:solidFill>
              </a:rPr>
              <a:t>SECTION 12-21-3080.</a:t>
            </a:r>
            <a:r>
              <a:rPr lang="en-US" sz="2800" dirty="0">
                <a:solidFill>
                  <a:schemeClr val="accent2"/>
                </a:solidFill>
              </a:rPr>
              <a:t> Penalty for interference with enforcement or refusal to allow inspection.</a:t>
            </a:r>
            <a:endParaRPr lang="en-US" sz="2800" dirty="0" smtClean="0">
              <a:solidFill>
                <a:schemeClr val="accent2"/>
              </a:solidFill>
            </a:endParaRPr>
          </a:p>
          <a:p>
            <a:endParaRPr lang="en-US" dirty="0">
              <a:solidFill>
                <a:schemeClr val="accent2"/>
              </a:solidFill>
            </a:endParaRPr>
          </a:p>
          <a:p>
            <a:r>
              <a:rPr lang="en-US" sz="3000" dirty="0" smtClean="0">
                <a:solidFill>
                  <a:schemeClr val="accent2"/>
                </a:solidFill>
              </a:rPr>
              <a:t>Unstamped Cigarettes – Grace Period</a:t>
            </a:r>
          </a:p>
          <a:p>
            <a:pPr lvl="1"/>
            <a:r>
              <a:rPr lang="en-US" sz="2800" dirty="0">
                <a:solidFill>
                  <a:schemeClr val="accent2"/>
                </a:solidFill>
              </a:rPr>
              <a:t>Since stamps are new in SC we still have a large inventory of cigarettes in retail businesses that are not stamped</a:t>
            </a:r>
            <a:r>
              <a:rPr lang="en-US" sz="2800" dirty="0" smtClean="0">
                <a:solidFill>
                  <a:schemeClr val="accent2"/>
                </a:solidFill>
              </a:rPr>
              <a:t>. </a:t>
            </a:r>
            <a:endParaRPr lang="en-US" sz="2800" dirty="0">
              <a:solidFill>
                <a:schemeClr val="accent2"/>
              </a:solidFill>
            </a:endParaRPr>
          </a:p>
          <a:p>
            <a:pPr lvl="1"/>
            <a:r>
              <a:rPr lang="en-US" sz="2800" dirty="0" smtClean="0">
                <a:solidFill>
                  <a:schemeClr val="accent2"/>
                </a:solidFill>
              </a:rPr>
              <a:t>Grace Period Ends October 1, 2019</a:t>
            </a:r>
            <a:endParaRPr lang="en-US" sz="2800" dirty="0">
              <a:solidFill>
                <a:schemeClr val="accent2"/>
              </a:solidFill>
            </a:endParaRPr>
          </a:p>
          <a:p>
            <a:pPr lvl="1"/>
            <a:endParaRPr lang="en-US" dirty="0" smtClean="0"/>
          </a:p>
          <a:p>
            <a:endParaRPr lang="en-US" dirty="0"/>
          </a:p>
          <a:p>
            <a:endParaRPr lang="en-US" dirty="0"/>
          </a:p>
          <a:p>
            <a:pPr lvl="1"/>
            <a:endParaRPr lang="en-US" dirty="0"/>
          </a:p>
        </p:txBody>
      </p:sp>
    </p:spTree>
    <p:extLst>
      <p:ext uri="{BB962C8B-B14F-4D97-AF65-F5344CB8AC3E}">
        <p14:creationId xmlns:p14="http://schemas.microsoft.com/office/powerpoint/2010/main" val="2026572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		</a:t>
            </a:r>
          </a:p>
        </p:txBody>
      </p:sp>
      <p:sp>
        <p:nvSpPr>
          <p:cNvPr id="3" name="Content Placeholder 2"/>
          <p:cNvSpPr>
            <a:spLocks noGrp="1"/>
          </p:cNvSpPr>
          <p:nvPr>
            <p:ph idx="1"/>
          </p:nvPr>
        </p:nvSpPr>
        <p:spPr>
          <a:xfrm>
            <a:off x="2007889" y="1825625"/>
            <a:ext cx="8676676" cy="4351338"/>
          </a:xfrm>
        </p:spPr>
        <p:txBody>
          <a:bodyPr/>
          <a:lstStyle/>
          <a:p>
            <a:r>
              <a:rPr lang="en-US" dirty="0" smtClean="0">
                <a:solidFill>
                  <a:schemeClr val="accent2"/>
                </a:solidFill>
              </a:rPr>
              <a:t>Ensure tobacco distributors are paying the appropriate tobacco excise </a:t>
            </a:r>
            <a:r>
              <a:rPr lang="en-US" dirty="0" smtClean="0">
                <a:solidFill>
                  <a:schemeClr val="accent2"/>
                </a:solidFill>
              </a:rPr>
              <a:t>tax.</a:t>
            </a:r>
            <a:endParaRPr lang="en-US" dirty="0">
              <a:solidFill>
                <a:schemeClr val="accent2"/>
              </a:solidFill>
            </a:endParaRPr>
          </a:p>
          <a:p>
            <a:pPr marL="0" indent="0">
              <a:buNone/>
            </a:pPr>
            <a:endParaRPr lang="en-US" dirty="0">
              <a:solidFill>
                <a:schemeClr val="accent2"/>
              </a:solidFill>
            </a:endParaRPr>
          </a:p>
          <a:p>
            <a:r>
              <a:rPr lang="en-US" dirty="0" smtClean="0">
                <a:solidFill>
                  <a:schemeClr val="accent2"/>
                </a:solidFill>
              </a:rPr>
              <a:t>Verify that tobacco distributors have reported the correct sales of NPM products in order for the Attorney General to collect the escrow from the manufacturers.</a:t>
            </a:r>
            <a:endParaRPr lang="en-US" dirty="0">
              <a:solidFill>
                <a:schemeClr val="accent2"/>
              </a:solidFill>
            </a:endParaRPr>
          </a:p>
        </p:txBody>
      </p:sp>
    </p:spTree>
    <p:extLst>
      <p:ext uri="{BB962C8B-B14F-4D97-AF65-F5344CB8AC3E}">
        <p14:creationId xmlns:p14="http://schemas.microsoft.com/office/powerpoint/2010/main" val="1777238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r>
              <a:rPr lang="en-US" dirty="0"/>
              <a:t>		</a:t>
            </a:r>
          </a:p>
        </p:txBody>
      </p:sp>
      <p:sp>
        <p:nvSpPr>
          <p:cNvPr id="3" name="Content Placeholder 2"/>
          <p:cNvSpPr>
            <a:spLocks noGrp="1"/>
          </p:cNvSpPr>
          <p:nvPr>
            <p:ph idx="1"/>
          </p:nvPr>
        </p:nvSpPr>
        <p:spPr/>
        <p:txBody>
          <a:bodyPr/>
          <a:lstStyle/>
          <a:p>
            <a:r>
              <a:rPr lang="en-US" dirty="0" smtClean="0">
                <a:solidFill>
                  <a:schemeClr val="accent2"/>
                </a:solidFill>
              </a:rPr>
              <a:t>Alcohol and Tobacco Tax and Trade Bureau</a:t>
            </a:r>
          </a:p>
          <a:p>
            <a:endParaRPr lang="en-US" dirty="0" smtClean="0">
              <a:solidFill>
                <a:schemeClr val="accent2"/>
              </a:solidFill>
            </a:endParaRPr>
          </a:p>
          <a:p>
            <a:r>
              <a:rPr lang="en-US" dirty="0" smtClean="0">
                <a:solidFill>
                  <a:schemeClr val="accent2"/>
                </a:solidFill>
              </a:rPr>
              <a:t>South Carolina Law Enforcement Division</a:t>
            </a:r>
          </a:p>
          <a:p>
            <a:endParaRPr lang="en-US" dirty="0" smtClean="0">
              <a:solidFill>
                <a:schemeClr val="accent2"/>
              </a:solidFill>
            </a:endParaRPr>
          </a:p>
          <a:p>
            <a:r>
              <a:rPr lang="en-US" dirty="0" smtClean="0">
                <a:solidFill>
                  <a:schemeClr val="accent2"/>
                </a:solidFill>
              </a:rPr>
              <a:t>Other Federal and State agencies</a:t>
            </a:r>
          </a:p>
          <a:p>
            <a:endParaRPr lang="en-US"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417" y="3294615"/>
            <a:ext cx="2882348" cy="2882348"/>
          </a:xfrm>
          <a:prstGeom prst="rect">
            <a:avLst/>
          </a:prstGeom>
        </p:spPr>
      </p:pic>
    </p:spTree>
    <p:extLst>
      <p:ext uri="{BB962C8B-B14F-4D97-AF65-F5344CB8AC3E}">
        <p14:creationId xmlns:p14="http://schemas.microsoft.com/office/powerpoint/2010/main" val="4281047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MAY NOT KNOW	</a:t>
            </a:r>
            <a:endParaRPr lang="en-US" dirty="0"/>
          </a:p>
        </p:txBody>
      </p:sp>
      <p:sp>
        <p:nvSpPr>
          <p:cNvPr id="3" name="Content Placeholder 2"/>
          <p:cNvSpPr>
            <a:spLocks noGrp="1"/>
          </p:cNvSpPr>
          <p:nvPr>
            <p:ph idx="1"/>
          </p:nvPr>
        </p:nvSpPr>
        <p:spPr/>
        <p:txBody>
          <a:bodyPr>
            <a:normAutofit/>
          </a:bodyPr>
          <a:lstStyle/>
          <a:p>
            <a:r>
              <a:rPr lang="en-US" sz="3000" dirty="0" err="1" smtClean="0">
                <a:solidFill>
                  <a:schemeClr val="accent2"/>
                </a:solidFill>
              </a:rPr>
              <a:t>Loosie</a:t>
            </a:r>
            <a:r>
              <a:rPr lang="en-US" sz="3000" dirty="0" smtClean="0">
                <a:solidFill>
                  <a:schemeClr val="accent2"/>
                </a:solidFill>
              </a:rPr>
              <a:t>-</a:t>
            </a:r>
          </a:p>
          <a:p>
            <a:pPr lvl="1"/>
            <a:r>
              <a:rPr lang="en-US" sz="2800" dirty="0">
                <a:solidFill>
                  <a:schemeClr val="accent2"/>
                </a:solidFill>
              </a:rPr>
              <a:t>SECTION 16-17-505. Cigarette packages violating certain federal laws; illegal sale or distribution; penalties; seizure.</a:t>
            </a:r>
          </a:p>
          <a:p>
            <a:pPr lvl="1"/>
            <a:r>
              <a:rPr lang="en-US" sz="2800" dirty="0">
                <a:solidFill>
                  <a:schemeClr val="accent2"/>
                </a:solidFill>
              </a:rPr>
              <a:t>(2) It is unlawful to sell, hold for sale, or distribute a package of cigarettes if</a:t>
            </a:r>
            <a:r>
              <a:rPr lang="en-US" sz="2800" dirty="0" smtClean="0">
                <a:solidFill>
                  <a:schemeClr val="accent2"/>
                </a:solidFill>
              </a:rPr>
              <a:t>:</a:t>
            </a:r>
            <a:endParaRPr lang="en-US" sz="2800" dirty="0">
              <a:solidFill>
                <a:schemeClr val="accent2"/>
              </a:solidFill>
            </a:endParaRPr>
          </a:p>
          <a:p>
            <a:pPr lvl="1"/>
            <a:r>
              <a:rPr lang="en-US" sz="2800" dirty="0" smtClean="0">
                <a:solidFill>
                  <a:schemeClr val="accent2"/>
                </a:solidFill>
              </a:rPr>
              <a:t>(</a:t>
            </a:r>
            <a:r>
              <a:rPr lang="en-US" sz="2800" dirty="0">
                <a:solidFill>
                  <a:schemeClr val="accent2"/>
                </a:solidFill>
              </a:rPr>
              <a:t>a) the package differs in any respect with the requirements of the Federal Cigarette Labeling and Advertising Act, 15 U.S.C. 1331, for the placement of labels, warnings, or any other information upon a package of cigarettes that is to be sold within the United States;</a:t>
            </a:r>
          </a:p>
          <a:p>
            <a:pPr lvl="2"/>
            <a:endParaRPr lang="en-US" dirty="0"/>
          </a:p>
        </p:txBody>
      </p:sp>
    </p:spTree>
    <p:extLst>
      <p:ext uri="{BB962C8B-B14F-4D97-AF65-F5344CB8AC3E}">
        <p14:creationId xmlns:p14="http://schemas.microsoft.com/office/powerpoint/2010/main" val="3617088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7" y="293375"/>
            <a:ext cx="9345912" cy="1325563"/>
          </a:xfrm>
        </p:spPr>
        <p:txBody>
          <a:bodyPr/>
          <a:lstStyle/>
          <a:p>
            <a:r>
              <a:rPr lang="en-US" dirty="0" smtClean="0"/>
              <a:t>THINGS YOU MAY NOT KNOW</a:t>
            </a:r>
            <a:endParaRPr lang="en-US" dirty="0"/>
          </a:p>
        </p:txBody>
      </p:sp>
      <p:sp>
        <p:nvSpPr>
          <p:cNvPr id="3" name="Content Placeholder 2"/>
          <p:cNvSpPr>
            <a:spLocks noGrp="1"/>
          </p:cNvSpPr>
          <p:nvPr>
            <p:ph idx="1"/>
          </p:nvPr>
        </p:nvSpPr>
        <p:spPr>
          <a:xfrm>
            <a:off x="2007888" y="1618938"/>
            <a:ext cx="9345911" cy="3552669"/>
          </a:xfrm>
        </p:spPr>
        <p:txBody>
          <a:bodyPr>
            <a:normAutofit fontScale="62500" lnSpcReduction="20000"/>
          </a:bodyPr>
          <a:lstStyle/>
          <a:p>
            <a:r>
              <a:rPr lang="en-US" sz="4800" dirty="0" smtClean="0">
                <a:solidFill>
                  <a:schemeClr val="accent2"/>
                </a:solidFill>
              </a:rPr>
              <a:t>Cigarettes Not Intended for Sale in The United States-</a:t>
            </a:r>
          </a:p>
          <a:p>
            <a:pPr lvl="1"/>
            <a:r>
              <a:rPr lang="en-US" sz="4500" dirty="0">
                <a:solidFill>
                  <a:schemeClr val="accent2"/>
                </a:solidFill>
              </a:rPr>
              <a:t>SECTION 16-17-505. Cigarette packages violating certain federal laws; illegal sale or distribution; penalties; seizure.</a:t>
            </a:r>
          </a:p>
          <a:p>
            <a:pPr lvl="1"/>
            <a:r>
              <a:rPr lang="en-US" sz="4500" dirty="0">
                <a:solidFill>
                  <a:schemeClr val="accent2"/>
                </a:solidFill>
              </a:rPr>
              <a:t>(2) It is unlawful to sell, hold for sale, or distribute a package of cigarettes if</a:t>
            </a:r>
            <a:r>
              <a:rPr lang="en-US" sz="4500" dirty="0" smtClean="0">
                <a:solidFill>
                  <a:schemeClr val="accent2"/>
                </a:solidFill>
              </a:rPr>
              <a:t>:</a:t>
            </a:r>
            <a:endParaRPr lang="en-US" sz="4500" dirty="0">
              <a:solidFill>
                <a:schemeClr val="accent2"/>
              </a:solidFill>
            </a:endParaRPr>
          </a:p>
          <a:p>
            <a:pPr lvl="1"/>
            <a:r>
              <a:rPr lang="en-US" sz="4500" dirty="0">
                <a:solidFill>
                  <a:schemeClr val="accent2"/>
                </a:solidFill>
              </a:rPr>
              <a:t> (b) the package is labeled "For Export Only", "U.S. Tax Exempt", "For Use Outside U.S.", or similar wording indicating that the manufacturer did not intend that the product be sold in the United States</a:t>
            </a:r>
            <a:r>
              <a:rPr lang="en-US" sz="4500" dirty="0" smtClean="0">
                <a:solidFill>
                  <a:schemeClr val="accent2"/>
                </a:solidFill>
              </a:rPr>
              <a:t>;</a:t>
            </a:r>
          </a:p>
          <a:p>
            <a:pPr lvl="2"/>
            <a:endParaRPr lang="en-US" dirty="0"/>
          </a:p>
        </p:txBody>
      </p:sp>
    </p:spTree>
    <p:extLst>
      <p:ext uri="{BB962C8B-B14F-4D97-AF65-F5344CB8AC3E}">
        <p14:creationId xmlns:p14="http://schemas.microsoft.com/office/powerpoint/2010/main" val="3327468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7" y="311467"/>
            <a:ext cx="9345912" cy="1325563"/>
          </a:xfrm>
        </p:spPr>
        <p:txBody>
          <a:bodyPr/>
          <a:lstStyle/>
          <a:p>
            <a:r>
              <a:rPr lang="en-US" dirty="0" smtClean="0"/>
              <a:t>THINGS YOU MAY NOT KNOW</a:t>
            </a:r>
            <a:endParaRPr lang="en-US" dirty="0"/>
          </a:p>
        </p:txBody>
      </p:sp>
      <p:sp>
        <p:nvSpPr>
          <p:cNvPr id="3" name="Content Placeholder 2"/>
          <p:cNvSpPr>
            <a:spLocks noGrp="1"/>
          </p:cNvSpPr>
          <p:nvPr>
            <p:ph idx="1"/>
          </p:nvPr>
        </p:nvSpPr>
        <p:spPr>
          <a:xfrm>
            <a:off x="2007888" y="1484026"/>
            <a:ext cx="9345911" cy="4422099"/>
          </a:xfrm>
        </p:spPr>
        <p:txBody>
          <a:bodyPr>
            <a:normAutofit fontScale="77500" lnSpcReduction="20000"/>
          </a:bodyPr>
          <a:lstStyle/>
          <a:p>
            <a:r>
              <a:rPr lang="en-US" sz="3900" dirty="0" smtClean="0">
                <a:solidFill>
                  <a:schemeClr val="accent2"/>
                </a:solidFill>
              </a:rPr>
              <a:t>Penalty for </a:t>
            </a:r>
            <a:r>
              <a:rPr lang="en-US" sz="3900" dirty="0" err="1" smtClean="0">
                <a:solidFill>
                  <a:schemeClr val="accent2"/>
                </a:solidFill>
              </a:rPr>
              <a:t>Looise</a:t>
            </a:r>
            <a:r>
              <a:rPr lang="en-US" sz="3900" dirty="0" err="1" smtClean="0">
                <a:solidFill>
                  <a:schemeClr val="accent2"/>
                </a:solidFill>
              </a:rPr>
              <a:t>s</a:t>
            </a:r>
            <a:r>
              <a:rPr lang="en-US" sz="3900" dirty="0" smtClean="0">
                <a:solidFill>
                  <a:schemeClr val="accent2"/>
                </a:solidFill>
              </a:rPr>
              <a:t> and </a:t>
            </a:r>
            <a:r>
              <a:rPr lang="en-US" sz="3900" dirty="0" smtClean="0">
                <a:solidFill>
                  <a:schemeClr val="accent2"/>
                </a:solidFill>
              </a:rPr>
              <a:t>Cigarettes </a:t>
            </a:r>
            <a:r>
              <a:rPr lang="en-US" sz="3900" dirty="0" smtClean="0">
                <a:solidFill>
                  <a:schemeClr val="accent2"/>
                </a:solidFill>
              </a:rPr>
              <a:t>Not Intended for Sale in The United States-</a:t>
            </a:r>
          </a:p>
          <a:p>
            <a:pPr lvl="1"/>
            <a:r>
              <a:rPr lang="en-US" sz="3600" dirty="0">
                <a:solidFill>
                  <a:schemeClr val="accent2"/>
                </a:solidFill>
              </a:rPr>
              <a:t>SECTION 16-17-505</a:t>
            </a:r>
          </a:p>
          <a:p>
            <a:pPr lvl="1"/>
            <a:r>
              <a:rPr lang="en-US" sz="3600" dirty="0" smtClean="0">
                <a:solidFill>
                  <a:schemeClr val="accent2"/>
                </a:solidFill>
              </a:rPr>
              <a:t>(</a:t>
            </a:r>
            <a:r>
              <a:rPr lang="en-US" sz="3600" dirty="0">
                <a:solidFill>
                  <a:schemeClr val="accent2"/>
                </a:solidFill>
              </a:rPr>
              <a:t>3) A person who knowingly sells, holds for sale, or distributes cigarette packages in violation of subsection (2) is guilty of a misdemeanor and, upon conviction, shall be imprisoned for not more than three years or fined not more than one thousand dollars, or both</a:t>
            </a:r>
            <a:r>
              <a:rPr lang="en-US" sz="3600" dirty="0" smtClean="0">
                <a:solidFill>
                  <a:schemeClr val="accent2"/>
                </a:solidFill>
              </a:rPr>
              <a:t>.</a:t>
            </a:r>
          </a:p>
          <a:p>
            <a:pPr lvl="1"/>
            <a:r>
              <a:rPr lang="en-US" sz="3600" dirty="0" smtClean="0">
                <a:solidFill>
                  <a:schemeClr val="accent2"/>
                </a:solidFill>
              </a:rPr>
              <a:t>(</a:t>
            </a:r>
            <a:r>
              <a:rPr lang="en-US" sz="3600" dirty="0">
                <a:solidFill>
                  <a:schemeClr val="accent2"/>
                </a:solidFill>
              </a:rPr>
              <a:t>4) In addition to the other penalties provided by law, law enforcement may seize and destroy or sell to the manufacturer, for export only, any packages described in subsection (2).</a:t>
            </a:r>
          </a:p>
          <a:p>
            <a:pPr lvl="2"/>
            <a:endParaRPr lang="en-US" dirty="0"/>
          </a:p>
        </p:txBody>
      </p:sp>
    </p:spTree>
    <p:extLst>
      <p:ext uri="{BB962C8B-B14F-4D97-AF65-F5344CB8AC3E}">
        <p14:creationId xmlns:p14="http://schemas.microsoft.com/office/powerpoint/2010/main" val="1314061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DEFINITIONS</a:t>
            </a:r>
            <a:r>
              <a:rPr lang="en-US" dirty="0"/>
              <a:t>	</a:t>
            </a:r>
          </a:p>
        </p:txBody>
      </p:sp>
      <p:sp>
        <p:nvSpPr>
          <p:cNvPr id="3" name="Content Placeholder 2"/>
          <p:cNvSpPr>
            <a:spLocks noGrp="1"/>
          </p:cNvSpPr>
          <p:nvPr>
            <p:ph idx="1"/>
          </p:nvPr>
        </p:nvSpPr>
        <p:spPr>
          <a:xfrm>
            <a:off x="1854200" y="1498600"/>
            <a:ext cx="5676900" cy="4678363"/>
          </a:xfrm>
        </p:spPr>
        <p:txBody>
          <a:bodyPr>
            <a:normAutofit lnSpcReduction="10000"/>
          </a:bodyPr>
          <a:lstStyle/>
          <a:p>
            <a:pPr marL="0" indent="0">
              <a:buNone/>
            </a:pPr>
            <a:r>
              <a:rPr lang="en-US" sz="3000" b="1" dirty="0">
                <a:solidFill>
                  <a:schemeClr val="accent2"/>
                </a:solidFill>
              </a:rPr>
              <a:t>Other Tobacco Products (OTP):</a:t>
            </a:r>
          </a:p>
          <a:p>
            <a:pPr marL="0" indent="0">
              <a:buNone/>
            </a:pPr>
            <a:endParaRPr lang="en-US" sz="1900" dirty="0">
              <a:solidFill>
                <a:schemeClr val="accent2"/>
              </a:solidFill>
            </a:endParaRPr>
          </a:p>
          <a:p>
            <a:r>
              <a:rPr lang="en-US" dirty="0">
                <a:solidFill>
                  <a:schemeClr val="accent2"/>
                </a:solidFill>
              </a:rPr>
              <a:t>Little Cigarillos</a:t>
            </a:r>
          </a:p>
          <a:p>
            <a:r>
              <a:rPr lang="en-US" dirty="0">
                <a:solidFill>
                  <a:schemeClr val="accent2"/>
                </a:solidFill>
              </a:rPr>
              <a:t>Snuff</a:t>
            </a:r>
          </a:p>
          <a:p>
            <a:r>
              <a:rPr lang="en-US" dirty="0">
                <a:solidFill>
                  <a:schemeClr val="accent2"/>
                </a:solidFill>
              </a:rPr>
              <a:t>Snus</a:t>
            </a:r>
          </a:p>
          <a:p>
            <a:r>
              <a:rPr lang="en-US" dirty="0">
                <a:solidFill>
                  <a:schemeClr val="accent2"/>
                </a:solidFill>
              </a:rPr>
              <a:t>Chew</a:t>
            </a:r>
          </a:p>
          <a:p>
            <a:r>
              <a:rPr lang="en-US" dirty="0">
                <a:solidFill>
                  <a:schemeClr val="accent2"/>
                </a:solidFill>
              </a:rPr>
              <a:t>Cigars</a:t>
            </a:r>
          </a:p>
          <a:p>
            <a:r>
              <a:rPr lang="en-US" dirty="0">
                <a:solidFill>
                  <a:schemeClr val="accent2"/>
                </a:solidFill>
              </a:rPr>
              <a:t>Wraps</a:t>
            </a:r>
          </a:p>
          <a:p>
            <a:r>
              <a:rPr lang="en-US" dirty="0">
                <a:solidFill>
                  <a:schemeClr val="accent2"/>
                </a:solidFill>
              </a:rPr>
              <a:t>RYO (Roll Your Own) Cigarette Tobacco</a:t>
            </a:r>
          </a:p>
        </p:txBody>
      </p:sp>
      <p:pic>
        <p:nvPicPr>
          <p:cNvPr id="6" name="Picture 5">
            <a:extLst>
              <a:ext uri="{FF2B5EF4-FFF2-40B4-BE49-F238E27FC236}">
                <a16:creationId xmlns:a16="http://schemas.microsoft.com/office/drawing/2014/main" id="{DE93A673-E17C-4EB6-994D-074E540215F2}"/>
              </a:ext>
            </a:extLst>
          </p:cNvPr>
          <p:cNvPicPr>
            <a:picLocks noChangeAspect="1"/>
          </p:cNvPicPr>
          <p:nvPr/>
        </p:nvPicPr>
        <p:blipFill>
          <a:blip r:embed="rId2"/>
          <a:stretch>
            <a:fillRect/>
          </a:stretch>
        </p:blipFill>
        <p:spPr>
          <a:xfrm>
            <a:off x="7380287" y="1244600"/>
            <a:ext cx="4467934" cy="3781425"/>
          </a:xfrm>
          <a:prstGeom prst="rect">
            <a:avLst/>
          </a:prstGeom>
        </p:spPr>
      </p:pic>
    </p:spTree>
    <p:extLst>
      <p:ext uri="{BB962C8B-B14F-4D97-AF65-F5344CB8AC3E}">
        <p14:creationId xmlns:p14="http://schemas.microsoft.com/office/powerpoint/2010/main" val="330089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7" y="-144030"/>
            <a:ext cx="9345912" cy="1325563"/>
          </a:xfrm>
        </p:spPr>
        <p:txBody>
          <a:bodyPr/>
          <a:lstStyle/>
          <a:p>
            <a:r>
              <a:rPr lang="en-US" dirty="0" smtClean="0"/>
              <a:t>THINGS YOU MAY NOT KNOW</a:t>
            </a:r>
            <a:endParaRPr lang="en-US" dirty="0"/>
          </a:p>
        </p:txBody>
      </p:sp>
      <p:sp>
        <p:nvSpPr>
          <p:cNvPr id="3" name="Content Placeholder 2"/>
          <p:cNvSpPr>
            <a:spLocks noGrp="1"/>
          </p:cNvSpPr>
          <p:nvPr>
            <p:ph idx="1"/>
          </p:nvPr>
        </p:nvSpPr>
        <p:spPr>
          <a:xfrm>
            <a:off x="2007888" y="893618"/>
            <a:ext cx="9345911" cy="5766955"/>
          </a:xfrm>
        </p:spPr>
        <p:txBody>
          <a:bodyPr>
            <a:normAutofit fontScale="92500" lnSpcReduction="10000"/>
          </a:bodyPr>
          <a:lstStyle/>
          <a:p>
            <a:r>
              <a:rPr lang="en-US" sz="3200" dirty="0" smtClean="0">
                <a:solidFill>
                  <a:schemeClr val="accent2"/>
                </a:solidFill>
              </a:rPr>
              <a:t>E-Cigarettes Not Intended for Sale in The United States-H.3420(Signed by the Governor on April 26, 2019</a:t>
            </a:r>
          </a:p>
          <a:p>
            <a:pPr lvl="1"/>
            <a:r>
              <a:rPr lang="en-US" sz="3000" dirty="0">
                <a:solidFill>
                  <a:schemeClr val="accent2"/>
                </a:solidFill>
              </a:rPr>
              <a:t>Section </a:t>
            </a:r>
            <a:r>
              <a:rPr lang="en-US" sz="3000" u="sng" dirty="0">
                <a:solidFill>
                  <a:schemeClr val="accent2"/>
                </a:solidFill>
                <a:hlinkClick r:id="rId2"/>
              </a:rPr>
              <a:t>16-17-506</a:t>
            </a:r>
            <a:r>
              <a:rPr lang="en-US" sz="3000" dirty="0">
                <a:solidFill>
                  <a:schemeClr val="accent2"/>
                </a:solidFill>
              </a:rPr>
              <a:t>.    </a:t>
            </a:r>
            <a:endParaRPr lang="en-US" sz="3000" dirty="0" smtClean="0">
              <a:solidFill>
                <a:schemeClr val="accent2"/>
              </a:solidFill>
            </a:endParaRPr>
          </a:p>
          <a:p>
            <a:pPr lvl="1"/>
            <a:r>
              <a:rPr lang="en-US" sz="3000" dirty="0">
                <a:solidFill>
                  <a:schemeClr val="accent2"/>
                </a:solidFill>
              </a:rPr>
              <a:t>(2)    It is unlawful to sell, hold for sale, or distribute a container of e-liquid unless: </a:t>
            </a:r>
          </a:p>
          <a:p>
            <a:pPr lvl="1"/>
            <a:r>
              <a:rPr lang="en-US" sz="3000" dirty="0">
                <a:solidFill>
                  <a:schemeClr val="accent2"/>
                </a:solidFill>
              </a:rPr>
              <a:t>(a)    the container satisfies the requirements of 21 C.F.R. 1143.3, if applicable, for the placement of labels, warnings, or any other information upon a package of e-liquid that is to be sold within the United States; </a:t>
            </a:r>
          </a:p>
          <a:p>
            <a:pPr lvl="1"/>
            <a:r>
              <a:rPr lang="en-US" sz="3000" dirty="0">
                <a:solidFill>
                  <a:schemeClr val="accent2"/>
                </a:solidFill>
              </a:rPr>
              <a:t>(b)    the container complies with child-resistant effectiveness standards under 16 C.F.R. 1700.15(b)(1) when tested in accordance with the requirements of 16 C.F.R. 1700.20; and </a:t>
            </a:r>
            <a:endParaRPr lang="en-US" sz="3000" dirty="0" smtClean="0">
              <a:solidFill>
                <a:schemeClr val="accent2"/>
              </a:solidFill>
            </a:endParaRPr>
          </a:p>
          <a:p>
            <a:pPr lvl="1"/>
            <a:r>
              <a:rPr lang="en-US" sz="3000" dirty="0">
                <a:solidFill>
                  <a:schemeClr val="accent2"/>
                </a:solidFill>
              </a:rPr>
              <a:t>(c)    the container complies with federal trademark or copyright laws. </a:t>
            </a:r>
          </a:p>
          <a:p>
            <a:pPr marL="457200" lvl="1" indent="0">
              <a:buNone/>
            </a:pPr>
            <a:endParaRPr lang="en-US" dirty="0">
              <a:solidFill>
                <a:schemeClr val="accent2"/>
              </a:solidFill>
            </a:endParaRPr>
          </a:p>
          <a:p>
            <a:pPr lvl="2"/>
            <a:endParaRPr lang="en-US" dirty="0"/>
          </a:p>
        </p:txBody>
      </p:sp>
    </p:spTree>
    <p:extLst>
      <p:ext uri="{BB962C8B-B14F-4D97-AF65-F5344CB8AC3E}">
        <p14:creationId xmlns:p14="http://schemas.microsoft.com/office/powerpoint/2010/main" val="1170543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7" y="269823"/>
            <a:ext cx="9345912" cy="1325563"/>
          </a:xfrm>
        </p:spPr>
        <p:txBody>
          <a:bodyPr/>
          <a:lstStyle/>
          <a:p>
            <a:r>
              <a:rPr lang="en-US" dirty="0" smtClean="0"/>
              <a:t>THINGS YOU MAY NOT KNOW</a:t>
            </a:r>
            <a:endParaRPr lang="en-US" dirty="0"/>
          </a:p>
        </p:txBody>
      </p:sp>
      <p:sp>
        <p:nvSpPr>
          <p:cNvPr id="3" name="Content Placeholder 2"/>
          <p:cNvSpPr>
            <a:spLocks noGrp="1"/>
          </p:cNvSpPr>
          <p:nvPr>
            <p:ph idx="1"/>
          </p:nvPr>
        </p:nvSpPr>
        <p:spPr>
          <a:xfrm>
            <a:off x="2007888" y="1392382"/>
            <a:ext cx="9345911" cy="5361709"/>
          </a:xfrm>
        </p:spPr>
        <p:txBody>
          <a:bodyPr>
            <a:normAutofit/>
          </a:bodyPr>
          <a:lstStyle/>
          <a:p>
            <a:r>
              <a:rPr lang="en-US" sz="3000" dirty="0" smtClean="0">
                <a:solidFill>
                  <a:schemeClr val="accent2"/>
                </a:solidFill>
              </a:rPr>
              <a:t>Penalty for E-Cigarettes </a:t>
            </a:r>
            <a:r>
              <a:rPr lang="en-US" sz="3000" dirty="0" smtClean="0">
                <a:solidFill>
                  <a:schemeClr val="accent2"/>
                </a:solidFill>
              </a:rPr>
              <a:t>Not Intended for Sale in The United States-H.3420(Signed by the Governor on April 26, 2019</a:t>
            </a:r>
          </a:p>
          <a:p>
            <a:pPr lvl="1"/>
            <a:r>
              <a:rPr lang="en-US" sz="2800" dirty="0">
                <a:solidFill>
                  <a:schemeClr val="accent2"/>
                </a:solidFill>
              </a:rPr>
              <a:t>Section </a:t>
            </a:r>
            <a:r>
              <a:rPr lang="en-US" sz="2800" u="sng" dirty="0">
                <a:solidFill>
                  <a:schemeClr val="accent2"/>
                </a:solidFill>
                <a:hlinkClick r:id="rId2"/>
              </a:rPr>
              <a:t>16-17-506</a:t>
            </a:r>
            <a:r>
              <a:rPr lang="en-US" sz="2800" dirty="0">
                <a:solidFill>
                  <a:schemeClr val="accent2"/>
                </a:solidFill>
              </a:rPr>
              <a:t>.    </a:t>
            </a:r>
            <a:endParaRPr lang="en-US" sz="2800" dirty="0" smtClean="0">
              <a:solidFill>
                <a:schemeClr val="accent2"/>
              </a:solidFill>
            </a:endParaRPr>
          </a:p>
          <a:p>
            <a:pPr lvl="1"/>
            <a:r>
              <a:rPr lang="en-US" sz="2800" dirty="0" smtClean="0">
                <a:solidFill>
                  <a:schemeClr val="accent2"/>
                </a:solidFill>
              </a:rPr>
              <a:t>(</a:t>
            </a:r>
            <a:r>
              <a:rPr lang="en-US" sz="2800" dirty="0">
                <a:solidFill>
                  <a:schemeClr val="accent2"/>
                </a:solidFill>
              </a:rPr>
              <a:t>3)    A person who knowingly sells, holds for sale, or distributes e-liquid containers in violation of subsection (2) is guilty of a misdemeanor and, upon conviction, shall be imprisoned for not more than three years or fined not more than one thousand dollars, or both. </a:t>
            </a:r>
          </a:p>
          <a:p>
            <a:pPr lvl="1"/>
            <a:r>
              <a:rPr lang="en-US" sz="2800" dirty="0">
                <a:solidFill>
                  <a:schemeClr val="accent2"/>
                </a:solidFill>
              </a:rPr>
              <a:t>(4)    In addition to the other penalties provided by law, law enforcement may seize and destroy or sell to the manufacturer, for export only, any containers in violation of this section."</a:t>
            </a:r>
          </a:p>
          <a:p>
            <a:pPr lvl="2"/>
            <a:endParaRPr lang="en-US" dirty="0"/>
          </a:p>
        </p:txBody>
      </p:sp>
    </p:spTree>
    <p:extLst>
      <p:ext uri="{BB962C8B-B14F-4D97-AF65-F5344CB8AC3E}">
        <p14:creationId xmlns:p14="http://schemas.microsoft.com/office/powerpoint/2010/main" val="2698201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365125"/>
            <a:ext cx="4195485" cy="6108411"/>
          </a:xfrm>
        </p:spPr>
        <p:txBody>
          <a:bodyPr/>
          <a:lstStyle/>
          <a:p>
            <a:r>
              <a:rPr lang="en-US" dirty="0" smtClean="0"/>
              <a:t>JUUL PRODUCT NOT INTENDED FOR SALE IN THE UNITED STATES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3328" y="6596"/>
            <a:ext cx="5618672" cy="6851403"/>
          </a:xfrm>
        </p:spPr>
      </p:pic>
    </p:spTree>
    <p:extLst>
      <p:ext uri="{BB962C8B-B14F-4D97-AF65-F5344CB8AC3E}">
        <p14:creationId xmlns:p14="http://schemas.microsoft.com/office/powerpoint/2010/main" val="1090790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365125"/>
            <a:ext cx="4185094" cy="6056457"/>
          </a:xfrm>
        </p:spPr>
        <p:txBody>
          <a:bodyPr/>
          <a:lstStyle/>
          <a:p>
            <a:r>
              <a:rPr lang="en-US" dirty="0"/>
              <a:t>JUUL PRODUCT NOT INTENDED FOR SALE IN THE UNITED STATES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39155" y="0"/>
            <a:ext cx="5152845" cy="6858000"/>
          </a:xfrm>
        </p:spPr>
      </p:pic>
    </p:spTree>
    <p:extLst>
      <p:ext uri="{BB962C8B-B14F-4D97-AF65-F5344CB8AC3E}">
        <p14:creationId xmlns:p14="http://schemas.microsoft.com/office/powerpoint/2010/main" val="2934927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285" y="904461"/>
            <a:ext cx="6905033" cy="4989443"/>
          </a:xfrm>
          <a:prstGeom prst="rect">
            <a:avLst/>
          </a:prstGeom>
        </p:spPr>
      </p:pic>
    </p:spTree>
    <p:extLst>
      <p:ext uri="{BB962C8B-B14F-4D97-AF65-F5344CB8AC3E}">
        <p14:creationId xmlns:p14="http://schemas.microsoft.com/office/powerpoint/2010/main" val="4065053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222450" y="707010"/>
            <a:ext cx="6074790" cy="4989186"/>
          </a:xfrm>
        </p:spPr>
        <p:txBody>
          <a:bodyPr>
            <a:normAutofit/>
          </a:bodyPr>
          <a:lstStyle/>
          <a:p>
            <a:pPr marL="0" indent="0">
              <a:buNone/>
            </a:pPr>
            <a:r>
              <a:rPr lang="en-US" b="1" dirty="0" smtClean="0"/>
              <a:t>Miscellaneous Audit Section</a:t>
            </a:r>
          </a:p>
          <a:p>
            <a:pPr marL="0" indent="0">
              <a:buNone/>
            </a:pPr>
            <a:endParaRPr lang="en-US" sz="1400" b="1" dirty="0" smtClean="0"/>
          </a:p>
          <a:p>
            <a:pPr marL="0" indent="0">
              <a:lnSpc>
                <a:spcPts val="2500"/>
              </a:lnSpc>
              <a:buNone/>
            </a:pPr>
            <a:r>
              <a:rPr lang="en-US" sz="2400" b="1" dirty="0" smtClean="0"/>
              <a:t>Michael Lewis</a:t>
            </a:r>
            <a:endParaRPr lang="en-US" sz="2400" dirty="0"/>
          </a:p>
          <a:p>
            <a:pPr marL="0" indent="0">
              <a:lnSpc>
                <a:spcPts val="2500"/>
              </a:lnSpc>
              <a:buNone/>
            </a:pPr>
            <a:r>
              <a:rPr lang="en-US" sz="2400" dirty="0"/>
              <a:t>Office| </a:t>
            </a:r>
            <a:r>
              <a:rPr lang="en-US" sz="2400" dirty="0" smtClean="0"/>
              <a:t>803-898-5771</a:t>
            </a:r>
            <a:endParaRPr lang="en-US" sz="2400" dirty="0"/>
          </a:p>
          <a:p>
            <a:pPr marL="0" indent="0">
              <a:lnSpc>
                <a:spcPts val="2500"/>
              </a:lnSpc>
              <a:buNone/>
            </a:pPr>
            <a:r>
              <a:rPr lang="en-US" sz="2400" dirty="0"/>
              <a:t>Cell | </a:t>
            </a:r>
            <a:r>
              <a:rPr lang="en-US" sz="2400" dirty="0" smtClean="0"/>
              <a:t>803-605-0904</a:t>
            </a:r>
          </a:p>
          <a:p>
            <a:pPr marL="0" indent="0">
              <a:lnSpc>
                <a:spcPts val="2500"/>
              </a:lnSpc>
              <a:buNone/>
            </a:pPr>
            <a:r>
              <a:rPr lang="en-US" sz="2400" dirty="0" smtClean="0"/>
              <a:t>Michael.Lewis@dor.sc.gov</a:t>
            </a:r>
          </a:p>
          <a:p>
            <a:pPr marL="0" indent="0">
              <a:lnSpc>
                <a:spcPts val="2500"/>
              </a:lnSpc>
              <a:buNone/>
            </a:pPr>
            <a:endParaRPr lang="en-US" sz="900" b="1" dirty="0"/>
          </a:p>
          <a:p>
            <a:pPr marL="0" indent="0">
              <a:lnSpc>
                <a:spcPts val="2500"/>
              </a:lnSpc>
              <a:buNone/>
            </a:pPr>
            <a:r>
              <a:rPr lang="en-US" sz="2400" b="1" dirty="0"/>
              <a:t>Matthew Group</a:t>
            </a:r>
            <a:endParaRPr lang="en-US" sz="2400" dirty="0"/>
          </a:p>
          <a:p>
            <a:pPr marL="0" indent="0">
              <a:lnSpc>
                <a:spcPts val="2500"/>
              </a:lnSpc>
              <a:buNone/>
            </a:pPr>
            <a:r>
              <a:rPr lang="en-US" sz="2400" dirty="0"/>
              <a:t>Office| 843-953-8374</a:t>
            </a:r>
          </a:p>
          <a:p>
            <a:pPr marL="0" indent="0">
              <a:lnSpc>
                <a:spcPts val="2500"/>
              </a:lnSpc>
              <a:buNone/>
            </a:pPr>
            <a:r>
              <a:rPr lang="en-US" sz="2400" dirty="0"/>
              <a:t>Cell | </a:t>
            </a:r>
            <a:r>
              <a:rPr lang="en-US" sz="2400" dirty="0" smtClean="0"/>
              <a:t>843-494-3116</a:t>
            </a:r>
          </a:p>
          <a:p>
            <a:pPr marL="0" indent="0">
              <a:lnSpc>
                <a:spcPts val="2500"/>
              </a:lnSpc>
              <a:buNone/>
            </a:pPr>
            <a:r>
              <a:rPr lang="en-US" sz="2400" dirty="0" smtClean="0"/>
              <a:t>Matthew.Group@dor.sc.gov</a:t>
            </a:r>
            <a:endParaRPr lang="en-US" sz="2400"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094" y="807900"/>
            <a:ext cx="2247900" cy="1238250"/>
          </a:xfrm>
          <a:prstGeom prst="rect">
            <a:avLst/>
          </a:prstGeom>
        </p:spPr>
      </p:pic>
      <p:sp>
        <p:nvSpPr>
          <p:cNvPr id="6" name="Content Placeholder 2"/>
          <p:cNvSpPr txBox="1">
            <a:spLocks/>
          </p:cNvSpPr>
          <p:nvPr/>
        </p:nvSpPr>
        <p:spPr>
          <a:xfrm>
            <a:off x="5580669" y="5679749"/>
            <a:ext cx="6221690" cy="1392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tx2"/>
                </a:solidFill>
              </a:rPr>
              <a:t>dor.sc.gov	   /dor.sc.gov</a:t>
            </a:r>
            <a:r>
              <a:rPr lang="en-US" sz="2400" dirty="0">
                <a:solidFill>
                  <a:schemeClr val="tx2"/>
                </a:solidFill>
              </a:rPr>
              <a:t>	</a:t>
            </a:r>
            <a:r>
              <a:rPr lang="en-US" sz="2400" dirty="0" smtClean="0">
                <a:solidFill>
                  <a:schemeClr val="tx2"/>
                </a:solidFill>
              </a:rPr>
              <a:t>        @</a:t>
            </a:r>
            <a:r>
              <a:rPr lang="en-US" sz="2400" dirty="0" err="1" smtClean="0">
                <a:solidFill>
                  <a:schemeClr val="tx2"/>
                </a:solidFill>
              </a:rPr>
              <a:t>scdor</a:t>
            </a:r>
            <a:endParaRPr lang="en-US" sz="2400" dirty="0">
              <a:solidFill>
                <a:schemeClr val="tx2"/>
              </a:solidFill>
            </a:endParaRPr>
          </a:p>
        </p:txBody>
      </p:sp>
      <p:pic>
        <p:nvPicPr>
          <p:cNvPr id="7" name="Picture 6"/>
          <p:cNvPicPr>
            <a:picLocks noChangeAspect="1"/>
          </p:cNvPicPr>
          <p:nvPr/>
        </p:nvPicPr>
        <p:blipFill>
          <a:blip r:embed="rId3"/>
          <a:stretch>
            <a:fillRect/>
          </a:stretch>
        </p:blipFill>
        <p:spPr>
          <a:xfrm flipH="1">
            <a:off x="5376510" y="5696196"/>
            <a:ext cx="277763" cy="2686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650" y="5705045"/>
            <a:ext cx="168546" cy="32023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0731" y="5745753"/>
            <a:ext cx="324455" cy="279530"/>
          </a:xfrm>
          <a:prstGeom prst="rect">
            <a:avLst/>
          </a:prstGeom>
        </p:spPr>
      </p:pic>
    </p:spTree>
    <p:extLst>
      <p:ext uri="{BB962C8B-B14F-4D97-AF65-F5344CB8AC3E}">
        <p14:creationId xmlns:p14="http://schemas.microsoft.com/office/powerpoint/2010/main" val="2970822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222450" y="72735"/>
            <a:ext cx="6074790" cy="6088883"/>
          </a:xfrm>
        </p:spPr>
        <p:txBody>
          <a:bodyPr>
            <a:normAutofit lnSpcReduction="10000"/>
          </a:bodyPr>
          <a:lstStyle/>
          <a:p>
            <a:pPr marL="0" indent="0">
              <a:buNone/>
            </a:pPr>
            <a:r>
              <a:rPr lang="en-US" b="1" dirty="0" smtClean="0"/>
              <a:t>Miscellaneous Audit Section</a:t>
            </a:r>
          </a:p>
          <a:p>
            <a:pPr marL="0" indent="0">
              <a:buNone/>
            </a:pPr>
            <a:endParaRPr lang="en-US" sz="1400" b="1" dirty="0" smtClean="0"/>
          </a:p>
          <a:p>
            <a:pPr marL="0" indent="0">
              <a:lnSpc>
                <a:spcPts val="2500"/>
              </a:lnSpc>
              <a:buNone/>
            </a:pPr>
            <a:r>
              <a:rPr lang="en-US" sz="2400" b="1" dirty="0" smtClean="0"/>
              <a:t>Michael </a:t>
            </a:r>
            <a:r>
              <a:rPr lang="en-US" sz="2400" b="1" dirty="0" err="1" smtClean="0"/>
              <a:t>Gilstrap</a:t>
            </a:r>
            <a:endParaRPr lang="en-US" sz="2400" dirty="0"/>
          </a:p>
          <a:p>
            <a:pPr marL="0" indent="0">
              <a:lnSpc>
                <a:spcPts val="2500"/>
              </a:lnSpc>
              <a:buNone/>
            </a:pPr>
            <a:r>
              <a:rPr lang="en-US" sz="2400" dirty="0" smtClean="0"/>
              <a:t>Office</a:t>
            </a:r>
            <a:r>
              <a:rPr lang="en-US" sz="2400" dirty="0"/>
              <a:t>| 864-552-4919</a:t>
            </a:r>
          </a:p>
          <a:p>
            <a:pPr marL="0" indent="0">
              <a:lnSpc>
                <a:spcPts val="2500"/>
              </a:lnSpc>
              <a:buNone/>
            </a:pPr>
            <a:r>
              <a:rPr lang="en-US" sz="2400" dirty="0"/>
              <a:t>Cell | </a:t>
            </a:r>
            <a:r>
              <a:rPr lang="en-US" sz="2400" dirty="0" smtClean="0"/>
              <a:t>803-898-0135</a:t>
            </a:r>
          </a:p>
          <a:p>
            <a:pPr marL="0" indent="0">
              <a:lnSpc>
                <a:spcPts val="2500"/>
              </a:lnSpc>
              <a:buNone/>
            </a:pPr>
            <a:r>
              <a:rPr lang="en-US" sz="2400" dirty="0" smtClean="0"/>
              <a:t>Michael.Gilstrap@dor.sc.gov</a:t>
            </a:r>
            <a:endParaRPr lang="en-US" sz="900" b="1" dirty="0"/>
          </a:p>
          <a:p>
            <a:pPr marL="0" indent="0">
              <a:lnSpc>
                <a:spcPts val="2500"/>
              </a:lnSpc>
              <a:buNone/>
            </a:pPr>
            <a:r>
              <a:rPr lang="en-US" sz="2400" b="1" dirty="0" smtClean="0"/>
              <a:t>Josh </a:t>
            </a:r>
            <a:r>
              <a:rPr lang="en-US" sz="2400" b="1" dirty="0" err="1" smtClean="0"/>
              <a:t>Cruea</a:t>
            </a:r>
            <a:endParaRPr lang="en-US" sz="2400" dirty="0"/>
          </a:p>
          <a:p>
            <a:pPr marL="0" indent="0">
              <a:lnSpc>
                <a:spcPts val="2500"/>
              </a:lnSpc>
              <a:buNone/>
            </a:pPr>
            <a:r>
              <a:rPr lang="en-US" sz="2400" dirty="0"/>
              <a:t>Office| </a:t>
            </a:r>
            <a:r>
              <a:rPr lang="en-US" sz="2400" dirty="0" smtClean="0"/>
              <a:t>803-898-5693</a:t>
            </a:r>
            <a:endParaRPr lang="en-US" sz="2400" dirty="0"/>
          </a:p>
          <a:p>
            <a:pPr marL="0" indent="0">
              <a:lnSpc>
                <a:spcPts val="2500"/>
              </a:lnSpc>
              <a:buNone/>
            </a:pPr>
            <a:r>
              <a:rPr lang="en-US" sz="2400" dirty="0"/>
              <a:t>Cell | </a:t>
            </a:r>
            <a:r>
              <a:rPr lang="en-US" sz="2400" dirty="0" smtClean="0"/>
              <a:t>803-509-3397</a:t>
            </a:r>
          </a:p>
          <a:p>
            <a:pPr marL="0" indent="0">
              <a:lnSpc>
                <a:spcPts val="2500"/>
              </a:lnSpc>
              <a:buNone/>
            </a:pPr>
            <a:r>
              <a:rPr lang="en-US" sz="2400" dirty="0" smtClean="0">
                <a:hlinkClick r:id="rId2"/>
              </a:rPr>
              <a:t>Josh.Cruea@dor.sc.gov</a:t>
            </a:r>
            <a:endParaRPr lang="en-US" sz="2400" dirty="0" smtClean="0"/>
          </a:p>
          <a:p>
            <a:pPr marL="0" indent="0">
              <a:lnSpc>
                <a:spcPts val="2500"/>
              </a:lnSpc>
              <a:buNone/>
            </a:pPr>
            <a:r>
              <a:rPr lang="en-US" sz="2400" b="1" dirty="0" smtClean="0"/>
              <a:t>Tyrone Donaldson</a:t>
            </a:r>
            <a:endParaRPr lang="en-US" sz="2400" dirty="0"/>
          </a:p>
          <a:p>
            <a:pPr marL="0" indent="0">
              <a:lnSpc>
                <a:spcPts val="2500"/>
              </a:lnSpc>
              <a:buNone/>
            </a:pPr>
            <a:r>
              <a:rPr lang="en-US" sz="2400" dirty="0"/>
              <a:t>Office| </a:t>
            </a:r>
            <a:r>
              <a:rPr lang="en-US" sz="2400" dirty="0" smtClean="0"/>
              <a:t>803-898-5192</a:t>
            </a:r>
            <a:endParaRPr lang="en-US" sz="2400" dirty="0"/>
          </a:p>
          <a:p>
            <a:pPr marL="0" indent="0">
              <a:lnSpc>
                <a:spcPts val="2500"/>
              </a:lnSpc>
              <a:buNone/>
            </a:pPr>
            <a:r>
              <a:rPr lang="en-US" sz="2400" dirty="0"/>
              <a:t>Cell | </a:t>
            </a:r>
            <a:r>
              <a:rPr lang="en-US" sz="2400" dirty="0" smtClean="0"/>
              <a:t>803-722-9349</a:t>
            </a:r>
            <a:endParaRPr lang="en-US" sz="2400" dirty="0"/>
          </a:p>
          <a:p>
            <a:pPr marL="0" indent="0">
              <a:lnSpc>
                <a:spcPts val="2500"/>
              </a:lnSpc>
              <a:buNone/>
            </a:pPr>
            <a:r>
              <a:rPr lang="en-US" sz="2400" dirty="0" smtClean="0"/>
              <a:t>Tyrone.Donaldson@dor.sc.gov</a:t>
            </a:r>
            <a:endParaRPr lang="en-US" sz="2400" dirty="0"/>
          </a:p>
          <a:p>
            <a:pPr marL="0" indent="0">
              <a:lnSpc>
                <a:spcPts val="2500"/>
              </a:lnSpc>
              <a:buNone/>
            </a:pPr>
            <a:endParaRPr lang="en-US" sz="2400" dirty="0" smtClean="0"/>
          </a:p>
          <a:p>
            <a:pPr marL="0" indent="0">
              <a:lnSpc>
                <a:spcPts val="2500"/>
              </a:lnSpc>
              <a:buNone/>
            </a:pPr>
            <a:endParaRPr lang="en-US" sz="2400"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094" y="807900"/>
            <a:ext cx="2247900" cy="1238250"/>
          </a:xfrm>
          <a:prstGeom prst="rect">
            <a:avLst/>
          </a:prstGeom>
        </p:spPr>
      </p:pic>
      <p:sp>
        <p:nvSpPr>
          <p:cNvPr id="6" name="Content Placeholder 2"/>
          <p:cNvSpPr txBox="1">
            <a:spLocks/>
          </p:cNvSpPr>
          <p:nvPr/>
        </p:nvSpPr>
        <p:spPr>
          <a:xfrm>
            <a:off x="5515391" y="6161619"/>
            <a:ext cx="6221690" cy="1392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tx2"/>
                </a:solidFill>
              </a:rPr>
              <a:t>dor.sc.gov	   /dor.sc.gov</a:t>
            </a:r>
            <a:r>
              <a:rPr lang="en-US" sz="2400" dirty="0">
                <a:solidFill>
                  <a:schemeClr val="tx2"/>
                </a:solidFill>
              </a:rPr>
              <a:t>	</a:t>
            </a:r>
            <a:r>
              <a:rPr lang="en-US" sz="2400" dirty="0" smtClean="0">
                <a:solidFill>
                  <a:schemeClr val="tx2"/>
                </a:solidFill>
              </a:rPr>
              <a:t>        @</a:t>
            </a:r>
            <a:r>
              <a:rPr lang="en-US" sz="2400" dirty="0" err="1" smtClean="0">
                <a:solidFill>
                  <a:schemeClr val="tx2"/>
                </a:solidFill>
              </a:rPr>
              <a:t>scdor</a:t>
            </a:r>
            <a:endParaRPr lang="en-US" sz="2400" dirty="0">
              <a:solidFill>
                <a:schemeClr val="tx2"/>
              </a:solidFill>
            </a:endParaRPr>
          </a:p>
        </p:txBody>
      </p:sp>
      <p:pic>
        <p:nvPicPr>
          <p:cNvPr id="7" name="Picture 6"/>
          <p:cNvPicPr>
            <a:picLocks noChangeAspect="1"/>
          </p:cNvPicPr>
          <p:nvPr/>
        </p:nvPicPr>
        <p:blipFill>
          <a:blip r:embed="rId4"/>
          <a:stretch>
            <a:fillRect/>
          </a:stretch>
        </p:blipFill>
        <p:spPr>
          <a:xfrm flipH="1">
            <a:off x="5273607" y="6246914"/>
            <a:ext cx="277763" cy="2686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6696" y="6181393"/>
            <a:ext cx="168546" cy="32023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3934" y="6246914"/>
            <a:ext cx="324455" cy="279530"/>
          </a:xfrm>
          <a:prstGeom prst="rect">
            <a:avLst/>
          </a:prstGeom>
        </p:spPr>
      </p:pic>
    </p:spTree>
    <p:extLst>
      <p:ext uri="{BB962C8B-B14F-4D97-AF65-F5344CB8AC3E}">
        <p14:creationId xmlns:p14="http://schemas.microsoft.com/office/powerpoint/2010/main" val="1946231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DEFINITIONS</a:t>
            </a:r>
            <a:r>
              <a:rPr lang="en-US" dirty="0"/>
              <a:t>	</a:t>
            </a:r>
          </a:p>
        </p:txBody>
      </p:sp>
      <p:sp>
        <p:nvSpPr>
          <p:cNvPr id="3" name="Content Placeholder 2"/>
          <p:cNvSpPr>
            <a:spLocks noGrp="1"/>
          </p:cNvSpPr>
          <p:nvPr>
            <p:ph idx="1"/>
          </p:nvPr>
        </p:nvSpPr>
        <p:spPr>
          <a:xfrm>
            <a:off x="1862415" y="1957388"/>
            <a:ext cx="5523212" cy="4132263"/>
          </a:xfrm>
        </p:spPr>
        <p:txBody>
          <a:bodyPr>
            <a:normAutofit/>
          </a:bodyPr>
          <a:lstStyle/>
          <a:p>
            <a:pPr marL="0" indent="0">
              <a:buNone/>
            </a:pPr>
            <a:r>
              <a:rPr lang="en-US" sz="3000" b="1" dirty="0">
                <a:solidFill>
                  <a:schemeClr val="accent2"/>
                </a:solidFill>
              </a:rPr>
              <a:t>Manufacturer</a:t>
            </a:r>
          </a:p>
          <a:p>
            <a:pPr marL="0" indent="0">
              <a:buNone/>
            </a:pPr>
            <a:endParaRPr lang="en-US" sz="3000" dirty="0">
              <a:solidFill>
                <a:schemeClr val="accent2"/>
              </a:solidFill>
            </a:endParaRPr>
          </a:p>
          <a:p>
            <a:pPr marL="0" indent="0">
              <a:buNone/>
            </a:pPr>
            <a:r>
              <a:rPr lang="en-US" sz="3000" b="1" dirty="0">
                <a:solidFill>
                  <a:schemeClr val="accent2"/>
                </a:solidFill>
              </a:rPr>
              <a:t>Distributor</a:t>
            </a:r>
            <a:endParaRPr lang="en-US" sz="3000" dirty="0">
              <a:solidFill>
                <a:schemeClr val="accent2"/>
              </a:solidFill>
            </a:endParaRPr>
          </a:p>
          <a:p>
            <a:pPr marL="0" indent="0">
              <a:buNone/>
            </a:pPr>
            <a:endParaRPr lang="en-US" sz="3000" dirty="0">
              <a:solidFill>
                <a:schemeClr val="accent2"/>
              </a:solidFill>
            </a:endParaRPr>
          </a:p>
          <a:p>
            <a:pPr marL="0" indent="0">
              <a:buNone/>
            </a:pPr>
            <a:r>
              <a:rPr lang="en-US" sz="3000" b="1" dirty="0">
                <a:solidFill>
                  <a:schemeClr val="accent2"/>
                </a:solidFill>
              </a:rPr>
              <a:t>Retailer</a:t>
            </a:r>
            <a:endParaRPr lang="en-US" sz="3000" dirty="0">
              <a:solidFill>
                <a:schemeClr val="accent2"/>
              </a:solidFill>
            </a:endParaRPr>
          </a:p>
        </p:txBody>
      </p:sp>
      <p:pic>
        <p:nvPicPr>
          <p:cNvPr id="4" name="Picture 3">
            <a:extLst>
              <a:ext uri="{FF2B5EF4-FFF2-40B4-BE49-F238E27FC236}">
                <a16:creationId xmlns:a16="http://schemas.microsoft.com/office/drawing/2014/main" id="{C95EAF7F-C214-4CB6-B02E-019282871D18}"/>
              </a:ext>
            </a:extLst>
          </p:cNvPr>
          <p:cNvPicPr>
            <a:picLocks noChangeAspect="1"/>
          </p:cNvPicPr>
          <p:nvPr/>
        </p:nvPicPr>
        <p:blipFill>
          <a:blip r:embed="rId2"/>
          <a:stretch>
            <a:fillRect/>
          </a:stretch>
        </p:blipFill>
        <p:spPr>
          <a:xfrm>
            <a:off x="5838825" y="1957388"/>
            <a:ext cx="5695950" cy="3381375"/>
          </a:xfrm>
          <a:prstGeom prst="rect">
            <a:avLst/>
          </a:prstGeom>
        </p:spPr>
      </p:pic>
    </p:spTree>
    <p:extLst>
      <p:ext uri="{BB962C8B-B14F-4D97-AF65-F5344CB8AC3E}">
        <p14:creationId xmlns:p14="http://schemas.microsoft.com/office/powerpoint/2010/main" val="467049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LICENSES	</a:t>
            </a:r>
          </a:p>
        </p:txBody>
      </p:sp>
      <p:sp>
        <p:nvSpPr>
          <p:cNvPr id="3" name="Content Placeholder 2"/>
          <p:cNvSpPr>
            <a:spLocks noGrp="1"/>
          </p:cNvSpPr>
          <p:nvPr>
            <p:ph idx="1"/>
          </p:nvPr>
        </p:nvSpPr>
        <p:spPr>
          <a:xfrm>
            <a:off x="2007888" y="1690688"/>
            <a:ext cx="9345911" cy="4486275"/>
          </a:xfrm>
        </p:spPr>
        <p:txBody>
          <a:bodyPr>
            <a:normAutofit/>
          </a:bodyPr>
          <a:lstStyle/>
          <a:p>
            <a:pPr marL="0" indent="0">
              <a:buNone/>
            </a:pPr>
            <a:r>
              <a:rPr lang="en-US" sz="3200" b="1" dirty="0">
                <a:solidFill>
                  <a:schemeClr val="accent2"/>
                </a:solidFill>
              </a:rPr>
              <a:t>Cigarette and OTP</a:t>
            </a:r>
          </a:p>
          <a:p>
            <a:r>
              <a:rPr lang="en-US" dirty="0" smtClean="0">
                <a:solidFill>
                  <a:schemeClr val="accent2"/>
                </a:solidFill>
              </a:rPr>
              <a:t>Distributors</a:t>
            </a:r>
          </a:p>
          <a:p>
            <a:r>
              <a:rPr lang="en-US" dirty="0" smtClean="0">
                <a:solidFill>
                  <a:schemeClr val="accent2"/>
                </a:solidFill>
              </a:rPr>
              <a:t>No fee</a:t>
            </a:r>
            <a:endParaRPr lang="en-US" dirty="0">
              <a:solidFill>
                <a:schemeClr val="accent2"/>
              </a:solidFill>
            </a:endParaRPr>
          </a:p>
          <a:p>
            <a:r>
              <a:rPr lang="en-US" dirty="0">
                <a:solidFill>
                  <a:schemeClr val="accent2"/>
                </a:solidFill>
              </a:rPr>
              <a:t>No </a:t>
            </a:r>
            <a:r>
              <a:rPr lang="en-US" dirty="0" smtClean="0">
                <a:solidFill>
                  <a:schemeClr val="accent2"/>
                </a:solidFill>
              </a:rPr>
              <a:t>expiration</a:t>
            </a:r>
          </a:p>
          <a:p>
            <a:r>
              <a:rPr lang="en-US" dirty="0" smtClean="0">
                <a:solidFill>
                  <a:schemeClr val="accent2"/>
                </a:solidFill>
              </a:rPr>
              <a:t>Separate license per location</a:t>
            </a:r>
            <a:endParaRPr lang="en-US" dirty="0">
              <a:solidFill>
                <a:schemeClr val="accent2"/>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6877879" y="353081"/>
            <a:ext cx="4651512" cy="5909649"/>
          </a:xfrm>
          <a:prstGeom prst="rect">
            <a:avLst/>
          </a:prstGeom>
        </p:spPr>
      </p:pic>
    </p:spTree>
    <p:extLst>
      <p:ext uri="{BB962C8B-B14F-4D97-AF65-F5344CB8AC3E}">
        <p14:creationId xmlns:p14="http://schemas.microsoft.com/office/powerpoint/2010/main" val="134607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9" y="207962"/>
            <a:ext cx="9345912" cy="1325563"/>
          </a:xfrm>
        </p:spPr>
        <p:txBody>
          <a:bodyPr/>
          <a:lstStyle/>
          <a:p>
            <a:r>
              <a:rPr lang="en-US" dirty="0">
                <a:latin typeface="+mn-lt"/>
              </a:rPr>
              <a:t>MASTER SETTLEMENT AGREEMENT</a:t>
            </a:r>
          </a:p>
        </p:txBody>
      </p:sp>
      <p:sp>
        <p:nvSpPr>
          <p:cNvPr id="3" name="Content Placeholder 2"/>
          <p:cNvSpPr>
            <a:spLocks noGrp="1"/>
          </p:cNvSpPr>
          <p:nvPr>
            <p:ph idx="1"/>
          </p:nvPr>
        </p:nvSpPr>
        <p:spPr>
          <a:xfrm>
            <a:off x="2007888" y="1257300"/>
            <a:ext cx="6755111" cy="5235575"/>
          </a:xfrm>
        </p:spPr>
        <p:txBody>
          <a:bodyPr>
            <a:normAutofit/>
          </a:bodyPr>
          <a:lstStyle/>
          <a:p>
            <a:pPr marL="0" indent="0">
              <a:buNone/>
            </a:pPr>
            <a:r>
              <a:rPr lang="en-US" sz="3000" b="1" dirty="0">
                <a:solidFill>
                  <a:schemeClr val="accent2"/>
                </a:solidFill>
              </a:rPr>
              <a:t>History:</a:t>
            </a:r>
          </a:p>
          <a:p>
            <a:pPr marL="0" indent="0">
              <a:buNone/>
            </a:pPr>
            <a:endParaRPr lang="en-US" sz="1400" b="1" dirty="0">
              <a:solidFill>
                <a:schemeClr val="accent2"/>
              </a:solidFill>
            </a:endParaRPr>
          </a:p>
          <a:p>
            <a:r>
              <a:rPr lang="en-US" dirty="0">
                <a:solidFill>
                  <a:schemeClr val="accent2"/>
                </a:solidFill>
              </a:rPr>
              <a:t>Mississippi sued the major tobacco companies in 1994</a:t>
            </a:r>
          </a:p>
          <a:p>
            <a:endParaRPr lang="en-US" sz="1400" dirty="0">
              <a:solidFill>
                <a:schemeClr val="accent2"/>
              </a:solidFill>
            </a:endParaRPr>
          </a:p>
          <a:p>
            <a:r>
              <a:rPr lang="en-US" dirty="0">
                <a:solidFill>
                  <a:schemeClr val="accent2"/>
                </a:solidFill>
              </a:rPr>
              <a:t>Marketing to youth</a:t>
            </a:r>
          </a:p>
          <a:p>
            <a:endParaRPr lang="en-US" sz="1400" dirty="0">
              <a:solidFill>
                <a:schemeClr val="accent2"/>
              </a:solidFill>
            </a:endParaRPr>
          </a:p>
          <a:p>
            <a:r>
              <a:rPr lang="en-US" dirty="0">
                <a:solidFill>
                  <a:schemeClr val="accent2"/>
                </a:solidFill>
              </a:rPr>
              <a:t>Fraudulent representations regarding health consequences</a:t>
            </a:r>
          </a:p>
          <a:p>
            <a:endParaRPr lang="en-US" sz="1500" dirty="0">
              <a:solidFill>
                <a:schemeClr val="accent2"/>
              </a:solidFill>
            </a:endParaRPr>
          </a:p>
          <a:p>
            <a:r>
              <a:rPr lang="en-US" dirty="0">
                <a:solidFill>
                  <a:schemeClr val="accent2"/>
                </a:solidFill>
              </a:rPr>
              <a:t>Manipulating nicotine content to increase addiction</a:t>
            </a:r>
          </a:p>
        </p:txBody>
      </p:sp>
      <p:pic>
        <p:nvPicPr>
          <p:cNvPr id="4" name="Picture 3">
            <a:extLst>
              <a:ext uri="{FF2B5EF4-FFF2-40B4-BE49-F238E27FC236}">
                <a16:creationId xmlns:a16="http://schemas.microsoft.com/office/drawing/2014/main" id="{D26E314B-8CB1-407F-BC09-342C16987CE3}"/>
              </a:ext>
            </a:extLst>
          </p:cNvPr>
          <p:cNvPicPr>
            <a:picLocks noChangeAspect="1"/>
          </p:cNvPicPr>
          <p:nvPr/>
        </p:nvPicPr>
        <p:blipFill>
          <a:blip r:embed="rId2"/>
          <a:stretch>
            <a:fillRect/>
          </a:stretch>
        </p:blipFill>
        <p:spPr>
          <a:xfrm>
            <a:off x="8349077" y="1347788"/>
            <a:ext cx="3418647" cy="4829175"/>
          </a:xfrm>
          <a:prstGeom prst="rect">
            <a:avLst/>
          </a:prstGeom>
        </p:spPr>
      </p:pic>
    </p:spTree>
    <p:extLst>
      <p:ext uri="{BB962C8B-B14F-4D97-AF65-F5344CB8AC3E}">
        <p14:creationId xmlns:p14="http://schemas.microsoft.com/office/powerpoint/2010/main" val="20426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MASTER SETTLEMENT AGREEMENT</a:t>
            </a:r>
          </a:p>
        </p:txBody>
      </p:sp>
      <p:sp>
        <p:nvSpPr>
          <p:cNvPr id="3" name="Content Placeholder 2"/>
          <p:cNvSpPr>
            <a:spLocks noGrp="1"/>
          </p:cNvSpPr>
          <p:nvPr>
            <p:ph idx="1"/>
          </p:nvPr>
        </p:nvSpPr>
        <p:spPr>
          <a:xfrm>
            <a:off x="2007888" y="1690688"/>
            <a:ext cx="9345911" cy="4486275"/>
          </a:xfrm>
        </p:spPr>
        <p:txBody>
          <a:bodyPr>
            <a:normAutofit/>
          </a:bodyPr>
          <a:lstStyle/>
          <a:p>
            <a:pPr marL="0" indent="0">
              <a:buNone/>
            </a:pPr>
            <a:r>
              <a:rPr lang="en-US" b="1" dirty="0">
                <a:solidFill>
                  <a:schemeClr val="accent2"/>
                </a:solidFill>
              </a:rPr>
              <a:t>Signed November 23, 1998</a:t>
            </a:r>
          </a:p>
          <a:p>
            <a:pPr marL="0" indent="0">
              <a:buNone/>
            </a:pPr>
            <a:endParaRPr lang="en-US" dirty="0">
              <a:solidFill>
                <a:schemeClr val="accent2"/>
              </a:solidFill>
            </a:endParaRPr>
          </a:p>
          <a:p>
            <a:pPr marL="0" indent="0">
              <a:buNone/>
            </a:pPr>
            <a:r>
              <a:rPr lang="en-US" b="1" dirty="0">
                <a:solidFill>
                  <a:schemeClr val="accent2"/>
                </a:solidFill>
              </a:rPr>
              <a:t>Members of MSA</a:t>
            </a:r>
          </a:p>
          <a:p>
            <a:r>
              <a:rPr lang="en-US" dirty="0">
                <a:solidFill>
                  <a:schemeClr val="accent2"/>
                </a:solidFill>
              </a:rPr>
              <a:t>46 states and District of Columbia</a:t>
            </a:r>
          </a:p>
          <a:p>
            <a:r>
              <a:rPr lang="en-US" dirty="0">
                <a:solidFill>
                  <a:schemeClr val="accent2"/>
                </a:solidFill>
              </a:rPr>
              <a:t>5 US Territories</a:t>
            </a:r>
          </a:p>
          <a:p>
            <a:r>
              <a:rPr lang="en-US" dirty="0">
                <a:solidFill>
                  <a:schemeClr val="accent2"/>
                </a:solidFill>
              </a:rPr>
              <a:t>Originally the </a:t>
            </a:r>
            <a:r>
              <a:rPr lang="en-US" dirty="0" smtClean="0">
                <a:solidFill>
                  <a:schemeClr val="accent2"/>
                </a:solidFill>
              </a:rPr>
              <a:t>4 </a:t>
            </a:r>
            <a:r>
              <a:rPr lang="en-US" dirty="0">
                <a:solidFill>
                  <a:schemeClr val="accent2"/>
                </a:solidFill>
              </a:rPr>
              <a:t>largest tobacco manufacturers</a:t>
            </a:r>
          </a:p>
          <a:p>
            <a:r>
              <a:rPr lang="en-US" dirty="0">
                <a:solidFill>
                  <a:schemeClr val="accent2"/>
                </a:solidFill>
              </a:rPr>
              <a:t>Presently 40+ other manufacturers</a:t>
            </a:r>
          </a:p>
        </p:txBody>
      </p:sp>
    </p:spTree>
    <p:extLst>
      <p:ext uri="{BB962C8B-B14F-4D97-AF65-F5344CB8AC3E}">
        <p14:creationId xmlns:p14="http://schemas.microsoft.com/office/powerpoint/2010/main" val="2528805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MASTER SETTLEMENT AGREEMENT</a:t>
            </a:r>
          </a:p>
        </p:txBody>
      </p:sp>
      <p:sp>
        <p:nvSpPr>
          <p:cNvPr id="3" name="Content Placeholder 2"/>
          <p:cNvSpPr>
            <a:spLocks noGrp="1"/>
          </p:cNvSpPr>
          <p:nvPr>
            <p:ph idx="1"/>
          </p:nvPr>
        </p:nvSpPr>
        <p:spPr/>
        <p:txBody>
          <a:bodyPr/>
          <a:lstStyle/>
          <a:p>
            <a:r>
              <a:rPr lang="en-US" dirty="0">
                <a:solidFill>
                  <a:schemeClr val="accent2"/>
                </a:solidFill>
              </a:rPr>
              <a:t>South Carolina receives approximately $70 - $90 million annually from the MSA.</a:t>
            </a:r>
          </a:p>
          <a:p>
            <a:r>
              <a:rPr lang="en-US" dirty="0">
                <a:solidFill>
                  <a:schemeClr val="accent2"/>
                </a:solidFill>
              </a:rPr>
              <a:t>The 2017 MSA payment (before distribution between the states) was approximately $6 billion </a:t>
            </a:r>
          </a:p>
          <a:p>
            <a:r>
              <a:rPr lang="en-US" dirty="0">
                <a:solidFill>
                  <a:schemeClr val="accent2"/>
                </a:solidFill>
              </a:rPr>
              <a:t>Attorney General’s (AG)                                                       responsibility</a:t>
            </a:r>
          </a:p>
          <a:p>
            <a:r>
              <a:rPr lang="en-US" dirty="0">
                <a:solidFill>
                  <a:schemeClr val="accent2"/>
                </a:solidFill>
              </a:rPr>
              <a:t>Due diligence  </a:t>
            </a:r>
          </a:p>
          <a:p>
            <a:pPr marL="0" indent="0">
              <a:buNone/>
            </a:pPr>
            <a:endParaRPr lang="en-US" dirty="0"/>
          </a:p>
        </p:txBody>
      </p:sp>
      <p:pic>
        <p:nvPicPr>
          <p:cNvPr id="7" name="Picture 6">
            <a:extLst>
              <a:ext uri="{FF2B5EF4-FFF2-40B4-BE49-F238E27FC236}">
                <a16:creationId xmlns:a16="http://schemas.microsoft.com/office/drawing/2014/main" id="{E0206EE5-CCD1-4917-81E3-A8F04BEA4FAB}"/>
              </a:ext>
            </a:extLst>
          </p:cNvPr>
          <p:cNvPicPr>
            <a:picLocks noChangeAspect="1"/>
          </p:cNvPicPr>
          <p:nvPr/>
        </p:nvPicPr>
        <p:blipFill>
          <a:blip r:embed="rId2"/>
          <a:stretch>
            <a:fillRect/>
          </a:stretch>
        </p:blipFill>
        <p:spPr>
          <a:xfrm>
            <a:off x="6811609" y="3721100"/>
            <a:ext cx="4135790" cy="2319337"/>
          </a:xfrm>
          <a:prstGeom prst="rect">
            <a:avLst/>
          </a:prstGeom>
        </p:spPr>
      </p:pic>
    </p:spTree>
    <p:extLst>
      <p:ext uri="{BB962C8B-B14F-4D97-AF65-F5344CB8AC3E}">
        <p14:creationId xmlns:p14="http://schemas.microsoft.com/office/powerpoint/2010/main" val="960775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6" y="365125"/>
            <a:ext cx="10479314" cy="1325563"/>
          </a:xfrm>
        </p:spPr>
        <p:txBody>
          <a:bodyPr/>
          <a:lstStyle/>
          <a:p>
            <a:r>
              <a:rPr lang="en-US" dirty="0">
                <a:latin typeface="+mn-lt"/>
              </a:rPr>
              <a:t>NON PARTICIPATING </a:t>
            </a:r>
            <a:r>
              <a:rPr lang="en-US" dirty="0" smtClean="0">
                <a:latin typeface="+mn-lt"/>
              </a:rPr>
              <a:t>MANUFACTURER </a:t>
            </a:r>
            <a:r>
              <a:rPr lang="en-US" dirty="0">
                <a:latin typeface="+mn-lt"/>
              </a:rPr>
              <a:t>(NPM)</a:t>
            </a:r>
          </a:p>
        </p:txBody>
      </p:sp>
      <p:sp>
        <p:nvSpPr>
          <p:cNvPr id="3" name="Content Placeholder 2"/>
          <p:cNvSpPr>
            <a:spLocks noGrp="1"/>
          </p:cNvSpPr>
          <p:nvPr>
            <p:ph idx="1"/>
          </p:nvPr>
        </p:nvSpPr>
        <p:spPr>
          <a:xfrm>
            <a:off x="2007889" y="1825625"/>
            <a:ext cx="5612112" cy="4351338"/>
          </a:xfrm>
        </p:spPr>
        <p:txBody>
          <a:bodyPr>
            <a:normAutofit/>
          </a:bodyPr>
          <a:lstStyle/>
          <a:p>
            <a:r>
              <a:rPr lang="en-US" dirty="0">
                <a:solidFill>
                  <a:schemeClr val="accent2"/>
                </a:solidFill>
              </a:rPr>
              <a:t>Cigarette Manufacturer that is not part of the MSA</a:t>
            </a:r>
          </a:p>
          <a:p>
            <a:endParaRPr lang="en-US" sz="1400" dirty="0">
              <a:solidFill>
                <a:schemeClr val="accent2"/>
              </a:solidFill>
            </a:endParaRPr>
          </a:p>
          <a:p>
            <a:r>
              <a:rPr lang="en-US" dirty="0">
                <a:solidFill>
                  <a:schemeClr val="accent2"/>
                </a:solidFill>
              </a:rPr>
              <a:t>Licensed distributors must report these sales on monthly cigarette report</a:t>
            </a:r>
          </a:p>
          <a:p>
            <a:endParaRPr lang="en-US" sz="1400" dirty="0">
              <a:solidFill>
                <a:schemeClr val="accent2"/>
              </a:solidFill>
            </a:endParaRPr>
          </a:p>
          <a:p>
            <a:r>
              <a:rPr lang="en-US" dirty="0">
                <a:solidFill>
                  <a:schemeClr val="accent2"/>
                </a:solidFill>
              </a:rPr>
              <a:t>Attorney General collects escrow from manufacturer on sales into SC</a:t>
            </a:r>
          </a:p>
          <a:p>
            <a:endParaRPr lang="en-US" dirty="0"/>
          </a:p>
        </p:txBody>
      </p:sp>
      <p:pic>
        <p:nvPicPr>
          <p:cNvPr id="4" name="Picture 3">
            <a:extLst>
              <a:ext uri="{FF2B5EF4-FFF2-40B4-BE49-F238E27FC236}">
                <a16:creationId xmlns:a16="http://schemas.microsoft.com/office/drawing/2014/main" id="{560F75D9-C859-48B0-A6D0-8895F2E05BA9}"/>
              </a:ext>
            </a:extLst>
          </p:cNvPr>
          <p:cNvPicPr>
            <a:picLocks noChangeAspect="1"/>
          </p:cNvPicPr>
          <p:nvPr/>
        </p:nvPicPr>
        <p:blipFill>
          <a:blip r:embed="rId2"/>
          <a:stretch>
            <a:fillRect/>
          </a:stretch>
        </p:blipFill>
        <p:spPr>
          <a:xfrm>
            <a:off x="7424685" y="1474788"/>
            <a:ext cx="4340277" cy="4324349"/>
          </a:xfrm>
          <a:prstGeom prst="rect">
            <a:avLst/>
          </a:prstGeom>
        </p:spPr>
      </p:pic>
    </p:spTree>
    <p:extLst>
      <p:ext uri="{BB962C8B-B14F-4D97-AF65-F5344CB8AC3E}">
        <p14:creationId xmlns:p14="http://schemas.microsoft.com/office/powerpoint/2010/main" val="4248741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_state">
  <a:themeElements>
    <a:clrScheme name="SCDOR">
      <a:dk1>
        <a:srgbClr val="152049"/>
      </a:dk1>
      <a:lt1>
        <a:sysClr val="window" lastClr="FFFFFF"/>
      </a:lt1>
      <a:dk2>
        <a:srgbClr val="152049"/>
      </a:dk2>
      <a:lt2>
        <a:srgbClr val="E7E7E9"/>
      </a:lt2>
      <a:accent1>
        <a:srgbClr val="439C46"/>
      </a:accent1>
      <a:accent2>
        <a:srgbClr val="15792F"/>
      </a:accent2>
      <a:accent3>
        <a:srgbClr val="4D4E53"/>
      </a:accent3>
      <a:accent4>
        <a:srgbClr val="F05325"/>
      </a:accent4>
      <a:accent5>
        <a:srgbClr val="2A6EBB"/>
      </a:accent5>
      <a:accent6>
        <a:srgbClr val="95969D"/>
      </a:accent6>
      <a:hlink>
        <a:srgbClr val="2A6EBB"/>
      </a:hlink>
      <a:folHlink>
        <a:srgbClr val="69A0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_state [Read-Only]" id="{DFE4C5B5-B3D7-4B32-AD79-17A6DFCBDE9E}" vid="{D09CD67F-3E67-4C5C-9BED-E686BC5AA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CFD7D7F6541B46A75A866340DCAAF0" ma:contentTypeVersion="6" ma:contentTypeDescription="Create a new document." ma:contentTypeScope="" ma:versionID="a41736a2a626de4ffb01fe5c0754e3aa">
  <xsd:schema xmlns:xsd="http://www.w3.org/2001/XMLSchema" xmlns:xs="http://www.w3.org/2001/XMLSchema" xmlns:p="http://schemas.microsoft.com/office/2006/metadata/properties" xmlns:ns2="ca24b6a9-67a8-4ab9-866f-e273f415be13" targetNamespace="http://schemas.microsoft.com/office/2006/metadata/properties" ma:root="true" ma:fieldsID="d02ea58ebf13e120c9522fd6c6ca69c4" ns2:_="">
    <xsd:import namespace="ca24b6a9-67a8-4ab9-866f-e273f415be1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4b6a9-67a8-4ab9-866f-e273f415be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5F0C18-82AE-4759-A25D-BA1EF892B6D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a24b6a9-67a8-4ab9-866f-e273f415be1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902E413-50CD-403F-940B-927FB3011BC5}">
  <ds:schemaRefs>
    <ds:schemaRef ds:uri="http://schemas.microsoft.com/sharepoint/v3/contenttype/forms"/>
  </ds:schemaRefs>
</ds:datastoreItem>
</file>

<file path=customXml/itemProps3.xml><?xml version="1.0" encoding="utf-8"?>
<ds:datastoreItem xmlns:ds="http://schemas.openxmlformats.org/officeDocument/2006/customXml" ds:itemID="{A2BDB499-28D9-45E9-9772-7487841E7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24b6a9-67a8-4ab9-866f-e273f415b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PresentationTemplate_state</Template>
  <TotalTime>4807</TotalTime>
  <Words>1150</Words>
  <Application>Microsoft Office PowerPoint</Application>
  <PresentationFormat>Widescreen</PresentationFormat>
  <Paragraphs>220</Paragraphs>
  <Slides>36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PresentationTemplate_state</vt:lpstr>
      <vt:lpstr>Miscellaneous Audit</vt:lpstr>
      <vt:lpstr>DEFINITIONS </vt:lpstr>
      <vt:lpstr>DEFINITIONS </vt:lpstr>
      <vt:lpstr>DEFINITIONS </vt:lpstr>
      <vt:lpstr>LICENSES </vt:lpstr>
      <vt:lpstr>MASTER SETTLEMENT AGREEMENT</vt:lpstr>
      <vt:lpstr>MASTER SETTLEMENT AGREEMENT</vt:lpstr>
      <vt:lpstr>MASTER SETTLEMENT AGREEMENT</vt:lpstr>
      <vt:lpstr>NON PARTICIPATING MANUFACTURER (NPM)</vt:lpstr>
      <vt:lpstr>TOBACCO DIRECTORY </vt:lpstr>
      <vt:lpstr>DELISTED PRODUCTS </vt:lpstr>
      <vt:lpstr>OTP TAX RATE</vt:lpstr>
      <vt:lpstr>CIGARETTE TAX RATE</vt:lpstr>
      <vt:lpstr>CIGARETTE TAX STAMPS</vt:lpstr>
      <vt:lpstr>SOUTH CAROLINA FUSON® STAMP</vt:lpstr>
      <vt:lpstr>INSPECTIONS </vt:lpstr>
      <vt:lpstr>STAMP ISSUES</vt:lpstr>
      <vt:lpstr>PowerPoint Presentation</vt:lpstr>
      <vt:lpstr>VIOLATIONS </vt:lpstr>
      <vt:lpstr>VIOLATIONS</vt:lpstr>
      <vt:lpstr>VIOLATIONS</vt:lpstr>
      <vt:lpstr>PowerPoint Presentation</vt:lpstr>
      <vt:lpstr>DESTRUCTION OF PRODUCT</vt:lpstr>
      <vt:lpstr>ISSUES ENCOUNTERED  </vt:lpstr>
      <vt:lpstr>AUDITS  </vt:lpstr>
      <vt:lpstr>RELATIONSHIPS  </vt:lpstr>
      <vt:lpstr>THINGS YOU MAY NOT KNOW </vt:lpstr>
      <vt:lpstr>THINGS YOU MAY NOT KNOW</vt:lpstr>
      <vt:lpstr>THINGS YOU MAY NOT KNOW</vt:lpstr>
      <vt:lpstr>THINGS YOU MAY NOT KNOW</vt:lpstr>
      <vt:lpstr>THINGS YOU MAY NOT KNOW</vt:lpstr>
      <vt:lpstr>JUUL PRODUCT NOT INTENDED FOR SALE IN THE UNITED STATES</vt:lpstr>
      <vt:lpstr>JUUL PRODUCT NOT INTENDED FOR SALE IN THE UNITED STATES</vt:lpstr>
      <vt:lpstr>PowerPoint Presentation</vt:lpstr>
      <vt:lpstr>PowerPoint Presentation</vt:lpstr>
      <vt:lpstr>PowerPoint Presentation</vt:lpstr>
    </vt:vector>
  </TitlesOfParts>
  <Company>SCDOR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Cigarette Stamp Presentation - EXTERNAL</dc:title>
  <dc:creator>Michael Gilstrap</dc:creator>
  <cp:lastModifiedBy>Michael Lewis</cp:lastModifiedBy>
  <cp:revision>281</cp:revision>
  <cp:lastPrinted>2018-10-03T13:14:35Z</cp:lastPrinted>
  <dcterms:created xsi:type="dcterms:W3CDTF">2018-03-06T19:30:16Z</dcterms:created>
  <dcterms:modified xsi:type="dcterms:W3CDTF">2019-09-26T12:29:34Z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0x01010400FBF18C68018C9444B9A72FA366648C3C005D49E59D6A673C4CB2F98A027098D232</vt:lpwstr>
  </property>
</Properties>
</file>